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 id="2147483732" r:id="rId2"/>
  </p:sldMasterIdLst>
  <p:notesMasterIdLst>
    <p:notesMasterId r:id="rId49"/>
  </p:notesMasterIdLst>
  <p:handoutMasterIdLst>
    <p:handoutMasterId r:id="rId50"/>
  </p:handoutMasterIdLst>
  <p:sldIdLst>
    <p:sldId id="320" r:id="rId3"/>
    <p:sldId id="279" r:id="rId4"/>
    <p:sldId id="390" r:id="rId5"/>
    <p:sldId id="437" r:id="rId6"/>
    <p:sldId id="398" r:id="rId7"/>
    <p:sldId id="399" r:id="rId8"/>
    <p:sldId id="400" r:id="rId9"/>
    <p:sldId id="402" r:id="rId10"/>
    <p:sldId id="406" r:id="rId11"/>
    <p:sldId id="442" r:id="rId12"/>
    <p:sldId id="444" r:id="rId13"/>
    <p:sldId id="446" r:id="rId14"/>
    <p:sldId id="435" r:id="rId15"/>
    <p:sldId id="443" r:id="rId16"/>
    <p:sldId id="445" r:id="rId17"/>
    <p:sldId id="447" r:id="rId18"/>
    <p:sldId id="407" r:id="rId19"/>
    <p:sldId id="431" r:id="rId20"/>
    <p:sldId id="432" r:id="rId21"/>
    <p:sldId id="408" r:id="rId22"/>
    <p:sldId id="430" r:id="rId23"/>
    <p:sldId id="433" r:id="rId24"/>
    <p:sldId id="409" r:id="rId25"/>
    <p:sldId id="429" r:id="rId26"/>
    <p:sldId id="434" r:id="rId27"/>
    <p:sldId id="413" r:id="rId28"/>
    <p:sldId id="420" r:id="rId29"/>
    <p:sldId id="375" r:id="rId30"/>
    <p:sldId id="427" r:id="rId31"/>
    <p:sldId id="377" r:id="rId32"/>
    <p:sldId id="428" r:id="rId33"/>
    <p:sldId id="378" r:id="rId34"/>
    <p:sldId id="381" r:id="rId35"/>
    <p:sldId id="382" r:id="rId36"/>
    <p:sldId id="384" r:id="rId37"/>
    <p:sldId id="385" r:id="rId38"/>
    <p:sldId id="438" r:id="rId39"/>
    <p:sldId id="439" r:id="rId40"/>
    <p:sldId id="440" r:id="rId41"/>
    <p:sldId id="441" r:id="rId42"/>
    <p:sldId id="392" r:id="rId43"/>
    <p:sldId id="342" r:id="rId44"/>
    <p:sldId id="359" r:id="rId45"/>
    <p:sldId id="360" r:id="rId46"/>
    <p:sldId id="448" r:id="rId47"/>
    <p:sldId id="327" r:id="rId4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B641B"/>
    <a:srgbClr val="FF3300"/>
    <a:srgbClr val="2891AE"/>
    <a:srgbClr val="2CA2C2"/>
    <a:srgbClr val="EE7A3A"/>
    <a:srgbClr val="268AA2"/>
    <a:srgbClr val="EF5119"/>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5" autoAdjust="0"/>
    <p:restoredTop sz="71788" autoAdjust="0"/>
  </p:normalViewPr>
  <p:slideViewPr>
    <p:cSldViewPr>
      <p:cViewPr>
        <p:scale>
          <a:sx n="60" d="100"/>
          <a:sy n="60" d="100"/>
        </p:scale>
        <p:origin x="-2724" y="-516"/>
      </p:cViewPr>
      <p:guideLst>
        <p:guide orient="horz" pos="2160"/>
        <p:guide pos="2880"/>
      </p:guideLst>
    </p:cSldViewPr>
  </p:slideViewPr>
  <p:outlineViewPr>
    <p:cViewPr>
      <p:scale>
        <a:sx n="33" d="100"/>
        <a:sy n="33" d="100"/>
      </p:scale>
      <p:origin x="0" y="612"/>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1338" y="654"/>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CC5A5-7D41-417F-B7A4-1BDECF766373}" type="doc">
      <dgm:prSet loTypeId="urn:microsoft.com/office/officeart/2005/8/layout/pyramid1" loCatId="pyramid" qsTypeId="urn:microsoft.com/office/officeart/2005/8/quickstyle/simple1" qsCatId="simple" csTypeId="urn:microsoft.com/office/officeart/2005/8/colors/accent3_2" csCatId="accent3" phldr="1"/>
      <dgm:spPr/>
    </dgm:pt>
    <dgm:pt modelId="{4A705998-EBB4-46AD-B6BD-DAEB36840576}">
      <dgm:prSet phldrT="[Text]" custT="1"/>
      <dgm:spPr>
        <a:solidFill>
          <a:srgbClr val="00B050"/>
        </a:solidFill>
      </dgm:spPr>
      <dgm:t>
        <a:bodyPr/>
        <a:lstStyle/>
        <a:p>
          <a:r>
            <a:rPr lang="en-US" sz="2400" b="1" dirty="0" smtClean="0"/>
            <a:t>Pathway Standards</a:t>
          </a:r>
          <a:endParaRPr lang="en-US" sz="2400" dirty="0"/>
        </a:p>
      </dgm:t>
    </dgm:pt>
    <dgm:pt modelId="{277ED08B-8071-47E6-AA1A-DB04FEDE2609}" type="parTrans" cxnId="{1587CFEA-7860-42D2-87AA-EA2BB5BDC8AC}">
      <dgm:prSet/>
      <dgm:spPr/>
      <dgm:t>
        <a:bodyPr/>
        <a:lstStyle/>
        <a:p>
          <a:endParaRPr lang="en-US"/>
        </a:p>
      </dgm:t>
    </dgm:pt>
    <dgm:pt modelId="{6F750A82-491D-4738-8D4B-3B8B68FDE05C}" type="sibTrans" cxnId="{1587CFEA-7860-42D2-87AA-EA2BB5BDC8AC}">
      <dgm:prSet/>
      <dgm:spPr/>
      <dgm:t>
        <a:bodyPr/>
        <a:lstStyle/>
        <a:p>
          <a:endParaRPr lang="en-US"/>
        </a:p>
      </dgm:t>
    </dgm:pt>
    <dgm:pt modelId="{C607CBAF-12E8-4060-AD84-0C0C0DD4DB30}">
      <dgm:prSet phldrT="[Text]" custT="1"/>
      <dgm:spPr>
        <a:solidFill>
          <a:srgbClr val="92D050"/>
        </a:solidFill>
      </dgm:spPr>
      <dgm:t>
        <a:bodyPr/>
        <a:lstStyle/>
        <a:p>
          <a:pPr>
            <a:lnSpc>
              <a:spcPct val="100000"/>
            </a:lnSpc>
            <a:spcAft>
              <a:spcPts val="0"/>
            </a:spcAft>
          </a:pPr>
          <a:r>
            <a:rPr lang="en-US" sz="2400" b="1" dirty="0" smtClean="0"/>
            <a:t>Industry Sector Anchors</a:t>
          </a:r>
        </a:p>
        <a:p>
          <a:pPr>
            <a:lnSpc>
              <a:spcPct val="100000"/>
            </a:lnSpc>
            <a:spcAft>
              <a:spcPts val="0"/>
            </a:spcAft>
          </a:pPr>
          <a:r>
            <a:rPr lang="en-US" sz="1400" b="1" dirty="0" smtClean="0"/>
            <a:t>(Knowledge and Performance Anchor Standards) </a:t>
          </a:r>
          <a:endParaRPr lang="en-US" sz="1400" dirty="0"/>
        </a:p>
      </dgm:t>
    </dgm:pt>
    <dgm:pt modelId="{BAADC8A6-E526-4C8C-AE91-E12696CFC47B}" type="parTrans" cxnId="{A83996FD-0B43-47D1-8ABB-861113AE4A8B}">
      <dgm:prSet/>
      <dgm:spPr/>
      <dgm:t>
        <a:bodyPr/>
        <a:lstStyle/>
        <a:p>
          <a:endParaRPr lang="en-US"/>
        </a:p>
      </dgm:t>
    </dgm:pt>
    <dgm:pt modelId="{6516BC9A-8735-48AD-B406-2C2D49361A7C}" type="sibTrans" cxnId="{A83996FD-0B43-47D1-8ABB-861113AE4A8B}">
      <dgm:prSet/>
      <dgm:spPr/>
      <dgm:t>
        <a:bodyPr/>
        <a:lstStyle/>
        <a:p>
          <a:endParaRPr lang="en-US"/>
        </a:p>
      </dgm:t>
    </dgm:pt>
    <dgm:pt modelId="{5421F5B0-DA0D-49F0-BCC1-F54B14C8E804}">
      <dgm:prSet phldrT="[Text]" custT="1"/>
      <dgm:spPr/>
      <dgm:t>
        <a:bodyPr/>
        <a:lstStyle/>
        <a:p>
          <a:r>
            <a:rPr lang="en-US" sz="2400" b="1" dirty="0" smtClean="0"/>
            <a:t>Standards for Career Ready Practice</a:t>
          </a:r>
          <a:endParaRPr lang="en-US" sz="2400" dirty="0"/>
        </a:p>
      </dgm:t>
    </dgm:pt>
    <dgm:pt modelId="{EF3788F9-5AFE-42A6-92D9-D4B9C7FAE16E}" type="parTrans" cxnId="{AB17A223-B165-4455-807A-ADAC25A791D8}">
      <dgm:prSet/>
      <dgm:spPr/>
      <dgm:t>
        <a:bodyPr/>
        <a:lstStyle/>
        <a:p>
          <a:endParaRPr lang="en-US"/>
        </a:p>
      </dgm:t>
    </dgm:pt>
    <dgm:pt modelId="{4F0E434B-F43D-48FB-99F0-4F79A87543D6}" type="sibTrans" cxnId="{AB17A223-B165-4455-807A-ADAC25A791D8}">
      <dgm:prSet/>
      <dgm:spPr/>
      <dgm:t>
        <a:bodyPr/>
        <a:lstStyle/>
        <a:p>
          <a:endParaRPr lang="en-US"/>
        </a:p>
      </dgm:t>
    </dgm:pt>
    <dgm:pt modelId="{304F8078-CC8B-450D-9B7B-C147B303632E}">
      <dgm:prSet phldrT="[Text]" custT="1"/>
      <dgm:spPr>
        <a:solidFill>
          <a:srgbClr val="0091FE"/>
        </a:solidFill>
      </dgm:spPr>
      <dgm:t>
        <a:bodyPr/>
        <a:lstStyle/>
        <a:p>
          <a:r>
            <a:rPr lang="en-US" sz="2000" b="1" dirty="0" smtClean="0"/>
            <a:t>Industry Specific</a:t>
          </a:r>
          <a:endParaRPr lang="en-US" sz="2000" dirty="0"/>
        </a:p>
      </dgm:t>
    </dgm:pt>
    <dgm:pt modelId="{C6759012-6F89-4267-A30B-364964B2AFBE}" type="parTrans" cxnId="{1F364488-A870-4FCC-A513-50ACD3A7585E}">
      <dgm:prSet/>
      <dgm:spPr/>
      <dgm:t>
        <a:bodyPr/>
        <a:lstStyle/>
        <a:p>
          <a:endParaRPr lang="en-US"/>
        </a:p>
      </dgm:t>
    </dgm:pt>
    <dgm:pt modelId="{BC92FBF2-7F67-42A4-A001-AFB89717E081}" type="sibTrans" cxnId="{1F364488-A870-4FCC-A513-50ACD3A7585E}">
      <dgm:prSet/>
      <dgm:spPr/>
      <dgm:t>
        <a:bodyPr/>
        <a:lstStyle/>
        <a:p>
          <a:endParaRPr lang="en-US"/>
        </a:p>
      </dgm:t>
    </dgm:pt>
    <dgm:pt modelId="{67C87E6D-96D6-4234-B2A3-677FFA136320}">
      <dgm:prSet phldrT="[Text]" custT="1"/>
      <dgm:spPr>
        <a:solidFill>
          <a:srgbClr val="2891AE">
            <a:alpha val="65000"/>
          </a:srgbClr>
        </a:solidFill>
      </dgm:spPr>
      <dgm:t>
        <a:bodyPr/>
        <a:lstStyle/>
        <a:p>
          <a:r>
            <a:rPr lang="en-US" sz="2000" b="1" dirty="0" smtClean="0">
              <a:solidFill>
                <a:schemeClr val="tx1"/>
              </a:solidFill>
            </a:rPr>
            <a:t>Employer</a:t>
          </a:r>
          <a:endParaRPr lang="en-US" sz="2000" b="1" dirty="0">
            <a:solidFill>
              <a:schemeClr val="tx1"/>
            </a:solidFill>
          </a:endParaRPr>
        </a:p>
      </dgm:t>
    </dgm:pt>
    <dgm:pt modelId="{2C5B79A0-87C2-43F4-A449-01B8B024836A}" type="parTrans" cxnId="{14010492-08BF-4D78-A1B1-663EC732211E}">
      <dgm:prSet/>
      <dgm:spPr/>
      <dgm:t>
        <a:bodyPr/>
        <a:lstStyle/>
        <a:p>
          <a:endParaRPr lang="en-US"/>
        </a:p>
      </dgm:t>
    </dgm:pt>
    <dgm:pt modelId="{1474FC9B-7F30-4725-8CB7-8AFB6E3833BB}" type="sibTrans" cxnId="{14010492-08BF-4D78-A1B1-663EC732211E}">
      <dgm:prSet/>
      <dgm:spPr/>
      <dgm:t>
        <a:bodyPr/>
        <a:lstStyle/>
        <a:p>
          <a:endParaRPr lang="en-US"/>
        </a:p>
      </dgm:t>
    </dgm:pt>
    <dgm:pt modelId="{42B7CF57-944F-46B3-A186-AE54F2D1584D}" type="pres">
      <dgm:prSet presAssocID="{66CCC5A5-7D41-417F-B7A4-1BDECF766373}" presName="Name0" presStyleCnt="0">
        <dgm:presLayoutVars>
          <dgm:dir/>
          <dgm:animLvl val="lvl"/>
          <dgm:resizeHandles val="exact"/>
        </dgm:presLayoutVars>
      </dgm:prSet>
      <dgm:spPr/>
    </dgm:pt>
    <dgm:pt modelId="{E42B2F9C-4907-4E18-BBC6-DAF71B02C034}" type="pres">
      <dgm:prSet presAssocID="{67C87E6D-96D6-4234-B2A3-677FFA136320}" presName="Name8" presStyleCnt="0"/>
      <dgm:spPr/>
    </dgm:pt>
    <dgm:pt modelId="{0645A8FC-2E5C-4730-B8D0-4FAB4EE51C50}" type="pres">
      <dgm:prSet presAssocID="{67C87E6D-96D6-4234-B2A3-677FFA136320}" presName="level" presStyleLbl="node1" presStyleIdx="0" presStyleCnt="5">
        <dgm:presLayoutVars>
          <dgm:chMax val="1"/>
          <dgm:bulletEnabled val="1"/>
        </dgm:presLayoutVars>
      </dgm:prSet>
      <dgm:spPr/>
      <dgm:t>
        <a:bodyPr/>
        <a:lstStyle/>
        <a:p>
          <a:endParaRPr lang="en-US"/>
        </a:p>
      </dgm:t>
    </dgm:pt>
    <dgm:pt modelId="{66E5C8ED-0B47-476B-8BD6-CF14C7E0E932}" type="pres">
      <dgm:prSet presAssocID="{67C87E6D-96D6-4234-B2A3-677FFA136320}" presName="levelTx" presStyleLbl="revTx" presStyleIdx="0" presStyleCnt="0">
        <dgm:presLayoutVars>
          <dgm:chMax val="1"/>
          <dgm:bulletEnabled val="1"/>
        </dgm:presLayoutVars>
      </dgm:prSet>
      <dgm:spPr/>
      <dgm:t>
        <a:bodyPr/>
        <a:lstStyle/>
        <a:p>
          <a:endParaRPr lang="en-US"/>
        </a:p>
      </dgm:t>
    </dgm:pt>
    <dgm:pt modelId="{C3DDD2B6-E7B4-494B-96E1-41465AE3FFF7}" type="pres">
      <dgm:prSet presAssocID="{304F8078-CC8B-450D-9B7B-C147B303632E}" presName="Name8" presStyleCnt="0"/>
      <dgm:spPr/>
    </dgm:pt>
    <dgm:pt modelId="{D6D61027-BD2A-4B2E-83FE-A01A1B63372C}" type="pres">
      <dgm:prSet presAssocID="{304F8078-CC8B-450D-9B7B-C147B303632E}" presName="level" presStyleLbl="node1" presStyleIdx="1" presStyleCnt="5">
        <dgm:presLayoutVars>
          <dgm:chMax val="1"/>
          <dgm:bulletEnabled val="1"/>
        </dgm:presLayoutVars>
      </dgm:prSet>
      <dgm:spPr/>
      <dgm:t>
        <a:bodyPr/>
        <a:lstStyle/>
        <a:p>
          <a:endParaRPr lang="en-US"/>
        </a:p>
      </dgm:t>
    </dgm:pt>
    <dgm:pt modelId="{6261D3F7-BC2E-4124-97F5-B4122DCB0BDE}" type="pres">
      <dgm:prSet presAssocID="{304F8078-CC8B-450D-9B7B-C147B303632E}" presName="levelTx" presStyleLbl="revTx" presStyleIdx="0" presStyleCnt="0">
        <dgm:presLayoutVars>
          <dgm:chMax val="1"/>
          <dgm:bulletEnabled val="1"/>
        </dgm:presLayoutVars>
      </dgm:prSet>
      <dgm:spPr/>
      <dgm:t>
        <a:bodyPr/>
        <a:lstStyle/>
        <a:p>
          <a:endParaRPr lang="en-US"/>
        </a:p>
      </dgm:t>
    </dgm:pt>
    <dgm:pt modelId="{ED0A1922-11CA-4A11-A5BA-D63325EF5AC7}" type="pres">
      <dgm:prSet presAssocID="{4A705998-EBB4-46AD-B6BD-DAEB36840576}" presName="Name8" presStyleCnt="0"/>
      <dgm:spPr/>
    </dgm:pt>
    <dgm:pt modelId="{BAA94786-F06F-406B-ACE5-52FC65C4F842}" type="pres">
      <dgm:prSet presAssocID="{4A705998-EBB4-46AD-B6BD-DAEB36840576}" presName="level" presStyleLbl="node1" presStyleIdx="2" presStyleCnt="5">
        <dgm:presLayoutVars>
          <dgm:chMax val="1"/>
          <dgm:bulletEnabled val="1"/>
        </dgm:presLayoutVars>
      </dgm:prSet>
      <dgm:spPr/>
      <dgm:t>
        <a:bodyPr/>
        <a:lstStyle/>
        <a:p>
          <a:endParaRPr lang="en-US"/>
        </a:p>
      </dgm:t>
    </dgm:pt>
    <dgm:pt modelId="{D6AE78D7-7225-404F-B869-81E06C792675}" type="pres">
      <dgm:prSet presAssocID="{4A705998-EBB4-46AD-B6BD-DAEB36840576}" presName="levelTx" presStyleLbl="revTx" presStyleIdx="0" presStyleCnt="0">
        <dgm:presLayoutVars>
          <dgm:chMax val="1"/>
          <dgm:bulletEnabled val="1"/>
        </dgm:presLayoutVars>
      </dgm:prSet>
      <dgm:spPr/>
      <dgm:t>
        <a:bodyPr/>
        <a:lstStyle/>
        <a:p>
          <a:endParaRPr lang="en-US"/>
        </a:p>
      </dgm:t>
    </dgm:pt>
    <dgm:pt modelId="{292963D0-CF6C-403F-9D8C-404187857418}" type="pres">
      <dgm:prSet presAssocID="{C607CBAF-12E8-4060-AD84-0C0C0DD4DB30}" presName="Name8" presStyleCnt="0"/>
      <dgm:spPr/>
    </dgm:pt>
    <dgm:pt modelId="{162526B2-9F38-43C6-A6B4-337D646C7A0D}" type="pres">
      <dgm:prSet presAssocID="{C607CBAF-12E8-4060-AD84-0C0C0DD4DB30}" presName="level" presStyleLbl="node1" presStyleIdx="3" presStyleCnt="5">
        <dgm:presLayoutVars>
          <dgm:chMax val="1"/>
          <dgm:bulletEnabled val="1"/>
        </dgm:presLayoutVars>
      </dgm:prSet>
      <dgm:spPr/>
      <dgm:t>
        <a:bodyPr/>
        <a:lstStyle/>
        <a:p>
          <a:endParaRPr lang="en-US"/>
        </a:p>
      </dgm:t>
    </dgm:pt>
    <dgm:pt modelId="{6E7EFBBE-8953-4CED-9AF5-EB4120E4411C}" type="pres">
      <dgm:prSet presAssocID="{C607CBAF-12E8-4060-AD84-0C0C0DD4DB30}" presName="levelTx" presStyleLbl="revTx" presStyleIdx="0" presStyleCnt="0">
        <dgm:presLayoutVars>
          <dgm:chMax val="1"/>
          <dgm:bulletEnabled val="1"/>
        </dgm:presLayoutVars>
      </dgm:prSet>
      <dgm:spPr/>
      <dgm:t>
        <a:bodyPr/>
        <a:lstStyle/>
        <a:p>
          <a:endParaRPr lang="en-US"/>
        </a:p>
      </dgm:t>
    </dgm:pt>
    <dgm:pt modelId="{C74602FC-C2AC-4585-866B-B147352A2280}" type="pres">
      <dgm:prSet presAssocID="{5421F5B0-DA0D-49F0-BCC1-F54B14C8E804}" presName="Name8" presStyleCnt="0"/>
      <dgm:spPr/>
    </dgm:pt>
    <dgm:pt modelId="{FBFD515E-E054-4312-B68F-63A902F021BA}" type="pres">
      <dgm:prSet presAssocID="{5421F5B0-DA0D-49F0-BCC1-F54B14C8E804}" presName="level" presStyleLbl="node1" presStyleIdx="4" presStyleCnt="5">
        <dgm:presLayoutVars>
          <dgm:chMax val="1"/>
          <dgm:bulletEnabled val="1"/>
        </dgm:presLayoutVars>
      </dgm:prSet>
      <dgm:spPr/>
      <dgm:t>
        <a:bodyPr/>
        <a:lstStyle/>
        <a:p>
          <a:endParaRPr lang="en-US"/>
        </a:p>
      </dgm:t>
    </dgm:pt>
    <dgm:pt modelId="{4A48C4D6-2B59-47A2-A8D4-32CCACD692E7}" type="pres">
      <dgm:prSet presAssocID="{5421F5B0-DA0D-49F0-BCC1-F54B14C8E804}" presName="levelTx" presStyleLbl="revTx" presStyleIdx="0" presStyleCnt="0">
        <dgm:presLayoutVars>
          <dgm:chMax val="1"/>
          <dgm:bulletEnabled val="1"/>
        </dgm:presLayoutVars>
      </dgm:prSet>
      <dgm:spPr/>
      <dgm:t>
        <a:bodyPr/>
        <a:lstStyle/>
        <a:p>
          <a:endParaRPr lang="en-US"/>
        </a:p>
      </dgm:t>
    </dgm:pt>
  </dgm:ptLst>
  <dgm:cxnLst>
    <dgm:cxn modelId="{70CE6514-64D5-4CB3-AE78-957BF3A126CA}" type="presOf" srcId="{C607CBAF-12E8-4060-AD84-0C0C0DD4DB30}" destId="{162526B2-9F38-43C6-A6B4-337D646C7A0D}" srcOrd="0" destOrd="0" presId="urn:microsoft.com/office/officeart/2005/8/layout/pyramid1"/>
    <dgm:cxn modelId="{7A320EA7-60F9-42A0-9667-78D06A2485A9}" type="presOf" srcId="{C607CBAF-12E8-4060-AD84-0C0C0DD4DB30}" destId="{6E7EFBBE-8953-4CED-9AF5-EB4120E4411C}" srcOrd="1" destOrd="0" presId="urn:microsoft.com/office/officeart/2005/8/layout/pyramid1"/>
    <dgm:cxn modelId="{E9E66424-49D6-4923-A68D-1DB6D1D3B585}" type="presOf" srcId="{5421F5B0-DA0D-49F0-BCC1-F54B14C8E804}" destId="{4A48C4D6-2B59-47A2-A8D4-32CCACD692E7}" srcOrd="1" destOrd="0" presId="urn:microsoft.com/office/officeart/2005/8/layout/pyramid1"/>
    <dgm:cxn modelId="{1F364488-A870-4FCC-A513-50ACD3A7585E}" srcId="{66CCC5A5-7D41-417F-B7A4-1BDECF766373}" destId="{304F8078-CC8B-450D-9B7B-C147B303632E}" srcOrd="1" destOrd="0" parTransId="{C6759012-6F89-4267-A30B-364964B2AFBE}" sibTransId="{BC92FBF2-7F67-42A4-A001-AFB89717E081}"/>
    <dgm:cxn modelId="{DC71EBC8-5C33-4280-A68B-F62CEBC2F211}" type="presOf" srcId="{5421F5B0-DA0D-49F0-BCC1-F54B14C8E804}" destId="{FBFD515E-E054-4312-B68F-63A902F021BA}" srcOrd="0" destOrd="0" presId="urn:microsoft.com/office/officeart/2005/8/layout/pyramid1"/>
    <dgm:cxn modelId="{760DA3CA-7E2A-4B89-81A6-4F037C98780D}" type="presOf" srcId="{4A705998-EBB4-46AD-B6BD-DAEB36840576}" destId="{D6AE78D7-7225-404F-B869-81E06C792675}" srcOrd="1" destOrd="0" presId="urn:microsoft.com/office/officeart/2005/8/layout/pyramid1"/>
    <dgm:cxn modelId="{1587CFEA-7860-42D2-87AA-EA2BB5BDC8AC}" srcId="{66CCC5A5-7D41-417F-B7A4-1BDECF766373}" destId="{4A705998-EBB4-46AD-B6BD-DAEB36840576}" srcOrd="2" destOrd="0" parTransId="{277ED08B-8071-47E6-AA1A-DB04FEDE2609}" sibTransId="{6F750A82-491D-4738-8D4B-3B8B68FDE05C}"/>
    <dgm:cxn modelId="{6A6831CE-9EC0-4DD6-B035-36B56C246D0F}" type="presOf" srcId="{67C87E6D-96D6-4234-B2A3-677FFA136320}" destId="{66E5C8ED-0B47-476B-8BD6-CF14C7E0E932}" srcOrd="1" destOrd="0" presId="urn:microsoft.com/office/officeart/2005/8/layout/pyramid1"/>
    <dgm:cxn modelId="{361768E3-8746-4C41-AD0D-DADE5B84286B}" type="presOf" srcId="{67C87E6D-96D6-4234-B2A3-677FFA136320}" destId="{0645A8FC-2E5C-4730-B8D0-4FAB4EE51C50}" srcOrd="0" destOrd="0" presId="urn:microsoft.com/office/officeart/2005/8/layout/pyramid1"/>
    <dgm:cxn modelId="{14010492-08BF-4D78-A1B1-663EC732211E}" srcId="{66CCC5A5-7D41-417F-B7A4-1BDECF766373}" destId="{67C87E6D-96D6-4234-B2A3-677FFA136320}" srcOrd="0" destOrd="0" parTransId="{2C5B79A0-87C2-43F4-A449-01B8B024836A}" sibTransId="{1474FC9B-7F30-4725-8CB7-8AFB6E3833BB}"/>
    <dgm:cxn modelId="{AB17A223-B165-4455-807A-ADAC25A791D8}" srcId="{66CCC5A5-7D41-417F-B7A4-1BDECF766373}" destId="{5421F5B0-DA0D-49F0-BCC1-F54B14C8E804}" srcOrd="4" destOrd="0" parTransId="{EF3788F9-5AFE-42A6-92D9-D4B9C7FAE16E}" sibTransId="{4F0E434B-F43D-48FB-99F0-4F79A87543D6}"/>
    <dgm:cxn modelId="{EEE018BC-11A9-47DC-B62F-8DE22EFACE20}" type="presOf" srcId="{304F8078-CC8B-450D-9B7B-C147B303632E}" destId="{D6D61027-BD2A-4B2E-83FE-A01A1B63372C}" srcOrd="0" destOrd="0" presId="urn:microsoft.com/office/officeart/2005/8/layout/pyramid1"/>
    <dgm:cxn modelId="{40CDE3E1-1EA3-4210-B7FD-17EAB120A7CD}" type="presOf" srcId="{4A705998-EBB4-46AD-B6BD-DAEB36840576}" destId="{BAA94786-F06F-406B-ACE5-52FC65C4F842}" srcOrd="0" destOrd="0" presId="urn:microsoft.com/office/officeart/2005/8/layout/pyramid1"/>
    <dgm:cxn modelId="{E738A99A-3CD4-42F4-922B-5557D42D8E25}" type="presOf" srcId="{304F8078-CC8B-450D-9B7B-C147B303632E}" destId="{6261D3F7-BC2E-4124-97F5-B4122DCB0BDE}" srcOrd="1" destOrd="0" presId="urn:microsoft.com/office/officeart/2005/8/layout/pyramid1"/>
    <dgm:cxn modelId="{A83996FD-0B43-47D1-8ABB-861113AE4A8B}" srcId="{66CCC5A5-7D41-417F-B7A4-1BDECF766373}" destId="{C607CBAF-12E8-4060-AD84-0C0C0DD4DB30}" srcOrd="3" destOrd="0" parTransId="{BAADC8A6-E526-4C8C-AE91-E12696CFC47B}" sibTransId="{6516BC9A-8735-48AD-B406-2C2D49361A7C}"/>
    <dgm:cxn modelId="{C4505A89-AC87-47CC-B6BC-033059F488E1}" type="presOf" srcId="{66CCC5A5-7D41-417F-B7A4-1BDECF766373}" destId="{42B7CF57-944F-46B3-A186-AE54F2D1584D}" srcOrd="0" destOrd="0" presId="urn:microsoft.com/office/officeart/2005/8/layout/pyramid1"/>
    <dgm:cxn modelId="{29E1D07B-8AB0-4DBF-AA63-844F919C4DCE}" type="presParOf" srcId="{42B7CF57-944F-46B3-A186-AE54F2D1584D}" destId="{E42B2F9C-4907-4E18-BBC6-DAF71B02C034}" srcOrd="0" destOrd="0" presId="urn:microsoft.com/office/officeart/2005/8/layout/pyramid1"/>
    <dgm:cxn modelId="{82E64FE0-0597-4118-83F1-773AA4494679}" type="presParOf" srcId="{E42B2F9C-4907-4E18-BBC6-DAF71B02C034}" destId="{0645A8FC-2E5C-4730-B8D0-4FAB4EE51C50}" srcOrd="0" destOrd="0" presId="urn:microsoft.com/office/officeart/2005/8/layout/pyramid1"/>
    <dgm:cxn modelId="{AD5F6113-85EE-4FCC-B5D7-8F70C308396C}" type="presParOf" srcId="{E42B2F9C-4907-4E18-BBC6-DAF71B02C034}" destId="{66E5C8ED-0B47-476B-8BD6-CF14C7E0E932}" srcOrd="1" destOrd="0" presId="urn:microsoft.com/office/officeart/2005/8/layout/pyramid1"/>
    <dgm:cxn modelId="{1AF82641-6043-49DD-B330-84DC44CC3B38}" type="presParOf" srcId="{42B7CF57-944F-46B3-A186-AE54F2D1584D}" destId="{C3DDD2B6-E7B4-494B-96E1-41465AE3FFF7}" srcOrd="1" destOrd="0" presId="urn:microsoft.com/office/officeart/2005/8/layout/pyramid1"/>
    <dgm:cxn modelId="{1226BD0D-101A-444D-9BB1-BA846AA5783E}" type="presParOf" srcId="{C3DDD2B6-E7B4-494B-96E1-41465AE3FFF7}" destId="{D6D61027-BD2A-4B2E-83FE-A01A1B63372C}" srcOrd="0" destOrd="0" presId="urn:microsoft.com/office/officeart/2005/8/layout/pyramid1"/>
    <dgm:cxn modelId="{C64A807D-4B80-412B-B755-8239E6D862CB}" type="presParOf" srcId="{C3DDD2B6-E7B4-494B-96E1-41465AE3FFF7}" destId="{6261D3F7-BC2E-4124-97F5-B4122DCB0BDE}" srcOrd="1" destOrd="0" presId="urn:microsoft.com/office/officeart/2005/8/layout/pyramid1"/>
    <dgm:cxn modelId="{BA582CA1-5AC0-4F74-B883-FBA10868419A}" type="presParOf" srcId="{42B7CF57-944F-46B3-A186-AE54F2D1584D}" destId="{ED0A1922-11CA-4A11-A5BA-D63325EF5AC7}" srcOrd="2" destOrd="0" presId="urn:microsoft.com/office/officeart/2005/8/layout/pyramid1"/>
    <dgm:cxn modelId="{570D0946-2F3C-4C55-9A06-B218793FB187}" type="presParOf" srcId="{ED0A1922-11CA-4A11-A5BA-D63325EF5AC7}" destId="{BAA94786-F06F-406B-ACE5-52FC65C4F842}" srcOrd="0" destOrd="0" presId="urn:microsoft.com/office/officeart/2005/8/layout/pyramid1"/>
    <dgm:cxn modelId="{C8918BB2-249F-4E9A-9EED-C52A7192C898}" type="presParOf" srcId="{ED0A1922-11CA-4A11-A5BA-D63325EF5AC7}" destId="{D6AE78D7-7225-404F-B869-81E06C792675}" srcOrd="1" destOrd="0" presId="urn:microsoft.com/office/officeart/2005/8/layout/pyramid1"/>
    <dgm:cxn modelId="{E7265AD9-7BFE-4FAF-BD20-1CB33D13134C}" type="presParOf" srcId="{42B7CF57-944F-46B3-A186-AE54F2D1584D}" destId="{292963D0-CF6C-403F-9D8C-404187857418}" srcOrd="3" destOrd="0" presId="urn:microsoft.com/office/officeart/2005/8/layout/pyramid1"/>
    <dgm:cxn modelId="{C8F1C9EF-50AE-499C-8979-C0ECDF0595D6}" type="presParOf" srcId="{292963D0-CF6C-403F-9D8C-404187857418}" destId="{162526B2-9F38-43C6-A6B4-337D646C7A0D}" srcOrd="0" destOrd="0" presId="urn:microsoft.com/office/officeart/2005/8/layout/pyramid1"/>
    <dgm:cxn modelId="{D80BF6CE-63F9-48E1-93B5-367BD9C116DD}" type="presParOf" srcId="{292963D0-CF6C-403F-9D8C-404187857418}" destId="{6E7EFBBE-8953-4CED-9AF5-EB4120E4411C}" srcOrd="1" destOrd="0" presId="urn:microsoft.com/office/officeart/2005/8/layout/pyramid1"/>
    <dgm:cxn modelId="{0665D164-D89C-465C-9BFE-3A259F65EC52}" type="presParOf" srcId="{42B7CF57-944F-46B3-A186-AE54F2D1584D}" destId="{C74602FC-C2AC-4585-866B-B147352A2280}" srcOrd="4" destOrd="0" presId="urn:microsoft.com/office/officeart/2005/8/layout/pyramid1"/>
    <dgm:cxn modelId="{C5BF3D3F-90DC-4CB6-9C2E-525534205BC6}" type="presParOf" srcId="{C74602FC-C2AC-4585-866B-B147352A2280}" destId="{FBFD515E-E054-4312-B68F-63A902F021BA}" srcOrd="0" destOrd="0" presId="urn:microsoft.com/office/officeart/2005/8/layout/pyramid1"/>
    <dgm:cxn modelId="{5C4A73E9-995D-409A-AAEB-635865B46A1B}" type="presParOf" srcId="{C74602FC-C2AC-4585-866B-B147352A2280}" destId="{4A48C4D6-2B59-47A2-A8D4-32CCACD692E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830" tIns="46415" rIns="92830" bIns="46415" rtlCol="0"/>
          <a:lstStyle>
            <a:lvl1pPr algn="r">
              <a:defRPr sz="1200"/>
            </a:lvl1pPr>
          </a:lstStyle>
          <a:p>
            <a:fld id="{39C282E1-DB7B-41AF-96E3-EC3AA6CA1315}" type="datetimeFigureOut">
              <a:rPr lang="en-US" smtClean="0"/>
              <a:pPr/>
              <a:t>2/27/2014</a:t>
            </a:fld>
            <a:endParaRPr lang="en-US"/>
          </a:p>
        </p:txBody>
      </p:sp>
      <p:sp>
        <p:nvSpPr>
          <p:cNvPr id="4" name="Footer Placeholder 3"/>
          <p:cNvSpPr>
            <a:spLocks noGrp="1"/>
          </p:cNvSpPr>
          <p:nvPr>
            <p:ph type="ftr" sz="quarter" idx="2"/>
          </p:nvPr>
        </p:nvSpPr>
        <p:spPr>
          <a:xfrm>
            <a:off x="0" y="8829966"/>
            <a:ext cx="2982119" cy="4648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6"/>
            <a:ext cx="2982119" cy="464820"/>
          </a:xfrm>
          <a:prstGeom prst="rect">
            <a:avLst/>
          </a:prstGeom>
        </p:spPr>
        <p:txBody>
          <a:bodyPr vert="horz" lIns="92830" tIns="46415" rIns="92830" bIns="46415" rtlCol="0" anchor="b"/>
          <a:lstStyle>
            <a:lvl1pPr algn="r">
              <a:defRPr sz="1200"/>
            </a:lvl1pPr>
          </a:lstStyle>
          <a:p>
            <a:fld id="{E532E81E-8781-4951-A231-98DB9633227B}" type="slidenum">
              <a:rPr lang="en-US" smtClean="0"/>
              <a:pPr/>
              <a:t>‹#›</a:t>
            </a:fld>
            <a:endParaRPr lang="en-US"/>
          </a:p>
        </p:txBody>
      </p:sp>
    </p:spTree>
    <p:extLst>
      <p:ext uri="{BB962C8B-B14F-4D97-AF65-F5344CB8AC3E}">
        <p14:creationId xmlns:p14="http://schemas.microsoft.com/office/powerpoint/2010/main" val="3883529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830" tIns="46415" rIns="92830" bIns="46415" rtlCol="0"/>
          <a:lstStyle>
            <a:lvl1pPr algn="r">
              <a:defRPr sz="1200"/>
            </a:lvl1pPr>
          </a:lstStyle>
          <a:p>
            <a:fld id="{A3A54C8B-0F3E-4368-9AB6-53664CD20C14}" type="datetimeFigureOut">
              <a:rPr lang="en-US" smtClean="0"/>
              <a:pPr/>
              <a:t>2/27/2014</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6"/>
            <a:ext cx="2982119" cy="464820"/>
          </a:xfrm>
          <a:prstGeom prst="rect">
            <a:avLst/>
          </a:prstGeom>
        </p:spPr>
        <p:txBody>
          <a:bodyPr vert="horz" lIns="92830" tIns="46415" rIns="92830" bIns="46415" rtlCol="0" anchor="b"/>
          <a:lstStyle>
            <a:lvl1pPr algn="r">
              <a:defRPr sz="1200"/>
            </a:lvl1pPr>
          </a:lstStyle>
          <a:p>
            <a:fld id="{EBA0519B-7105-4EDC-940A-9297343DADA4}" type="slidenum">
              <a:rPr lang="en-US" smtClean="0"/>
              <a:pPr/>
              <a:t>‹#›</a:t>
            </a:fld>
            <a:endParaRPr lang="en-US"/>
          </a:p>
        </p:txBody>
      </p:sp>
    </p:spTree>
    <p:extLst>
      <p:ext uri="{BB962C8B-B14F-4D97-AF65-F5344CB8AC3E}">
        <p14:creationId xmlns:p14="http://schemas.microsoft.com/office/powerpoint/2010/main" val="100012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audience</a:t>
            </a:r>
          </a:p>
          <a:p>
            <a:r>
              <a:rPr lang="en-US" dirty="0" smtClean="0"/>
              <a:t>Quick survey of who the audience is (Teachers, Site Administrators, Counselors, COE</a:t>
            </a:r>
            <a:r>
              <a:rPr lang="en-US" baseline="0" dirty="0" smtClean="0"/>
              <a:t> or District Superintendents)</a:t>
            </a:r>
            <a:r>
              <a:rPr lang="en-US" dirty="0" smtClean="0"/>
              <a:t> </a:t>
            </a:r>
          </a:p>
          <a:p>
            <a:r>
              <a:rPr lang="en-US" dirty="0" smtClean="0"/>
              <a:t>Acknowledge any CDE</a:t>
            </a:r>
            <a:r>
              <a:rPr lang="en-US" baseline="0" dirty="0" smtClean="0"/>
              <a:t> staff in room and any members of the CCSESA CTE Workgroup</a:t>
            </a:r>
          </a:p>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1</a:t>
            </a:fld>
            <a:endParaRPr lang="en-US"/>
          </a:p>
        </p:txBody>
      </p:sp>
    </p:spTree>
    <p:extLst>
      <p:ext uri="{BB962C8B-B14F-4D97-AF65-F5344CB8AC3E}">
        <p14:creationId xmlns:p14="http://schemas.microsoft.com/office/powerpoint/2010/main" val="847250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635E8F83-6B30-47DF-B689-EE78409700A8}" type="slidenum">
              <a:rPr lang="en-US" altLang="en-US" smtClean="0">
                <a:solidFill>
                  <a:prstClr val="black"/>
                </a:solidFill>
                <a:latin typeface="Arial" charset="0"/>
              </a:rPr>
              <a:pPr/>
              <a:t>10</a:t>
            </a:fld>
            <a:endParaRPr lang="en-US" altLang="en-US" smtClean="0">
              <a:solidFill>
                <a:prstClr val="black"/>
              </a:solidFill>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Consumer and Family Studies Programs are the first course in the sequence of articulated instruction. They include exploratory, introductory, and concentration courses.  They are supported by district and/or Perkins funds, and are taught by teachers with a CA credential or equivalent in HECT Education. </a:t>
            </a:r>
          </a:p>
          <a:p>
            <a:pPr eaLnBrk="1" hangingPunct="1"/>
            <a:endParaRPr lang="en-US" altLang="en-US" dirty="0" smtClean="0"/>
          </a:p>
          <a:p>
            <a:pPr eaLnBrk="1" hangingPunct="1"/>
            <a:r>
              <a:rPr lang="en-US" altLang="en-US" dirty="0" smtClean="0"/>
              <a:t>How many of you teach one</a:t>
            </a:r>
            <a:r>
              <a:rPr lang="en-US" altLang="en-US" baseline="0" dirty="0" smtClean="0"/>
              <a:t> or more</a:t>
            </a:r>
            <a:r>
              <a:rPr lang="en-US" altLang="en-US" dirty="0" smtClean="0"/>
              <a:t> CFS courses?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C0F11BB7-9FDC-4E1B-AB51-49C021280B30}" type="slidenum">
              <a:rPr lang="en-US" altLang="en-US" smtClean="0">
                <a:solidFill>
                  <a:prstClr val="black"/>
                </a:solidFill>
                <a:latin typeface="Arial" charset="0"/>
              </a:rPr>
              <a:pPr/>
              <a:t>11</a:t>
            </a:fld>
            <a:endParaRPr lang="en-US" altLang="en-US" smtClean="0">
              <a:solidFill>
                <a:prstClr val="black"/>
              </a:solidFill>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are teaching Consumer and Family Studies courses and are a CFS instructor you would address: the Anchor Standards #1-11 and CFS #10 Technical Knowledge and Skills.  </a:t>
            </a:r>
            <a:r>
              <a:rPr lang="en-US" b="1" i="1" dirty="0" smtClean="0"/>
              <a:t>Note:</a:t>
            </a:r>
            <a:r>
              <a:rPr lang="en-US" dirty="0" smtClean="0"/>
              <a:t> CFS teachers would not teach the career path standards unless qualified with related industry experience.</a:t>
            </a:r>
          </a:p>
          <a:p>
            <a:pPr eaLnBrk="1" hangingPunct="1"/>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A47A2194-9D03-4D50-9B57-35E22F5D2DDC}" type="slidenum">
              <a:rPr lang="en-US" altLang="en-US" smtClean="0">
                <a:latin typeface="Arial" charset="0"/>
              </a:rPr>
              <a:pPr/>
              <a:t>12</a:t>
            </a:fld>
            <a:endParaRPr lang="en-US" alt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Consumer &amp; Family Studies Standards are based on previous standards and include the following 7content areas:  Child Development &amp; Guidance, Consumer Education, Family&amp; Human Development, Fashion, Textiles &amp; Apparel, Foods &amp; Nutrition, Housing &amp; Furnishing and Individual &amp; Family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HERO Standards to</a:t>
            </a:r>
            <a:r>
              <a:rPr lang="en-US" baseline="0" dirty="0" smtClean="0"/>
              <a:t> be taught in Capstone Courses </a:t>
            </a:r>
            <a:r>
              <a:rPr lang="en-US" dirty="0" smtClean="0"/>
              <a:t> are reflected in the 9 HECT</a:t>
            </a:r>
            <a:r>
              <a:rPr lang="en-US" baseline="0" dirty="0" smtClean="0"/>
              <a:t> Career Pathways.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career pathways consist of Child Development; Consumer Services; Education, Family and Human Services; Fashion Design and Merchandising; Interior Design; Food Science, Dietetics, and Nutrition; Food Service and Hospitality; and HTR. </a:t>
            </a:r>
            <a:endParaRPr lang="en-US" dirty="0" smtClean="0"/>
          </a:p>
          <a:p>
            <a:pPr eaLnBrk="1" hangingPunct="1"/>
            <a:endParaRPr lang="en-US" altLang="en-US" dirty="0" smtClean="0"/>
          </a:p>
          <a:p>
            <a:pPr eaLnBrk="1" hangingPunct="1"/>
            <a:endParaRPr lang="en-US" altLang="en-US" dirty="0" smtClean="0"/>
          </a:p>
          <a:p>
            <a:pPr eaLnBrk="1" hangingPunct="1"/>
            <a:r>
              <a:rPr lang="en-US" altLang="en-US" dirty="0" smtClean="0"/>
              <a:t>The pathway standards are not meant</a:t>
            </a:r>
            <a:r>
              <a:rPr lang="en-US" altLang="en-US" baseline="0" dirty="0" smtClean="0"/>
              <a:t> to be a single course, there may be more than one course needed to cover the standards.</a:t>
            </a:r>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297C475B-5BDE-4495-A9B1-42485492F5E8}" type="slidenum">
              <a:rPr lang="en-US" altLang="en-US" smtClean="0">
                <a:latin typeface="Arial" charset="0"/>
              </a:rPr>
              <a:pPr/>
              <a:t>13</a:t>
            </a:fld>
            <a:endParaRPr lang="en-US" alt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see what we understand about the CFS Standards.  They are included under each HECT Industry Sector; Correspond to related Industry Sectors and are Listed under Anchor Standards-#10-Technical Knowledge and Skills.  So you must refer to all 3 HECT Industry Sectors to locate all CFS Standards.  This is important especially when teaching a life management course or the comprehensive</a:t>
            </a:r>
            <a:r>
              <a:rPr lang="en-US" baseline="0" dirty="0" smtClean="0"/>
              <a:t> core class.  Middle grade teachers who teach an exploratory class will also need to refer to all 3 HECT Industry Sectors for all the standards.</a:t>
            </a:r>
            <a:endParaRPr lang="en-US" dirty="0" smtClean="0"/>
          </a:p>
          <a:p>
            <a:pPr eaLnBrk="1" hangingPunct="1"/>
            <a:endParaRPr lang="en-US" altLang="en-US" dirty="0" smtClean="0"/>
          </a:p>
          <a:p>
            <a:pPr eaLnBrk="1" hangingPunct="1"/>
            <a:r>
              <a:rPr lang="en-US" altLang="en-US" dirty="0" smtClean="0"/>
              <a:t>NOTE:</a:t>
            </a:r>
            <a:r>
              <a:rPr lang="en-US" altLang="en-US" baseline="0" dirty="0" smtClean="0"/>
              <a:t>  10.1-10.4 common to all.  This is a change from the old standards.  So you will see new numbering in the CFS Implementation Guide.</a:t>
            </a:r>
            <a:endParaRPr lang="en-US" altLang="en-US" dirty="0" smtClean="0"/>
          </a:p>
          <a:p>
            <a:pPr eaLnBrk="1" hangingPunct="1"/>
            <a:r>
              <a:rPr lang="en-US" altLang="en-US" dirty="0" smtClean="0"/>
              <a:t>Any</a:t>
            </a:r>
            <a:r>
              <a:rPr lang="en-US" altLang="en-US" baseline="0" dirty="0" smtClean="0"/>
              <a:t> questions or misunderstandings???</a:t>
            </a:r>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4FBFA36A-9433-4D1D-9718-BF0858F6FD9F}" type="slidenum">
              <a:rPr lang="en-US" altLang="en-US" smtClean="0">
                <a:solidFill>
                  <a:prstClr val="black"/>
                </a:solidFill>
                <a:latin typeface="Arial" charset="0"/>
              </a:rPr>
              <a:pPr/>
              <a:t>14</a:t>
            </a:fld>
            <a:endParaRPr lang="en-US" altLang="en-US" smtClean="0">
              <a:solidFill>
                <a:prstClr val="black"/>
              </a:solidFill>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HERO programs are career-focused, capstone courses.  These are the course where occupational skills are taught, you also have equipment</a:t>
            </a:r>
            <a:r>
              <a:rPr lang="en-US" baseline="0" dirty="0" smtClean="0"/>
              <a:t> that is used in the industry in the course.  </a:t>
            </a:r>
            <a:r>
              <a:rPr lang="en-US" dirty="0" smtClean="0"/>
              <a:t>They are supported by district, Perkins or ROC/P Funds and are taught by teachers who have a credential </a:t>
            </a:r>
            <a:r>
              <a:rPr lang="en-US" b="1" i="1" dirty="0" smtClean="0"/>
              <a:t>and</a:t>
            </a:r>
            <a:r>
              <a:rPr lang="en-US" dirty="0" smtClean="0"/>
              <a:t> industry knowledge </a:t>
            </a:r>
            <a:r>
              <a:rPr lang="en-US" b="1" i="1" dirty="0" smtClean="0"/>
              <a:t>and</a:t>
            </a:r>
            <a:r>
              <a:rPr lang="en-US" dirty="0" smtClean="0"/>
              <a:t> experience.  When</a:t>
            </a:r>
            <a:r>
              <a:rPr lang="en-US" baseline="0" dirty="0" smtClean="0"/>
              <a:t> students complete the program successfully they usually are given a certificate.</a:t>
            </a:r>
            <a:endParaRPr lang="en-US" dirty="0" smtClean="0"/>
          </a:p>
          <a:p>
            <a:pPr eaLnBrk="1" hangingPunct="1"/>
            <a:endParaRPr lang="en-US" altLang="en-US" dirty="0" smtClean="0"/>
          </a:p>
          <a:p>
            <a:pPr eaLnBrk="1" hangingPunct="1"/>
            <a:r>
              <a:rPr lang="en-US" altLang="en-US" dirty="0" smtClean="0"/>
              <a:t>Who teaches a capstone course?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D9BA0DCB-DD0A-4AF4-86A5-29DEE0676838}" type="slidenum">
              <a:rPr lang="en-US" altLang="en-US" smtClean="0">
                <a:solidFill>
                  <a:prstClr val="black"/>
                </a:solidFill>
                <a:latin typeface="Arial" charset="0"/>
              </a:rPr>
              <a:pPr/>
              <a:t>15</a:t>
            </a:fld>
            <a:endParaRPr lang="en-US" altLang="en-US" smtClean="0">
              <a:solidFill>
                <a:prstClr val="black"/>
              </a:solidFill>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Home Economics Related Occupation instructors would address the anchor Standards #1-9 and #11 and the appropriate Career Pathway Standards.  </a:t>
            </a:r>
            <a:r>
              <a:rPr lang="en-US" b="1" i="1" dirty="0" smtClean="0"/>
              <a:t>Note:</a:t>
            </a:r>
            <a:r>
              <a:rPr lang="en-US" dirty="0" smtClean="0"/>
              <a:t> HERO Programs with district, Perkins, or ROCP funding</a:t>
            </a:r>
          </a:p>
          <a:p>
            <a:pPr eaLnBrk="1" hangingPunct="1"/>
            <a:endParaRPr lang="en-US" altLang="en-US" dirty="0" smtClean="0"/>
          </a:p>
          <a:p>
            <a:pPr eaLnBrk="1" hangingPunct="1"/>
            <a:endParaRPr lang="en-US" altLang="en-US" dirty="0" smtClean="0"/>
          </a:p>
          <a:p>
            <a:pPr eaLnBrk="1" hangingPunct="1"/>
            <a:r>
              <a:rPr lang="en-US" altLang="en-US" dirty="0" smtClean="0"/>
              <a:t>Note only the common to all 10.1-10.4</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2F0A5257-7FD0-4D60-B4B0-A29C61B16687}" type="slidenum">
              <a:rPr lang="en-US" altLang="en-US" smtClean="0">
                <a:solidFill>
                  <a:prstClr val="black"/>
                </a:solidFill>
                <a:latin typeface="Arial" charset="0"/>
              </a:rPr>
              <a:pPr/>
              <a:t>16</a:t>
            </a:fld>
            <a:endParaRPr lang="en-US" altLang="en-US" smtClean="0">
              <a:solidFill>
                <a:prstClr val="black"/>
              </a:solidFill>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will now look at the Composition of the Pathway Standards.  First, there is a Standard’s Statement followed by Standard’s Subcomponents found only in the CTE Standards.  The exception is Anchor #10 in CTE Sectors only.  Anchor Standards #10 Technical Knowledge &amp; Skills (CFS) reflects standards statements </a:t>
            </a:r>
            <a:r>
              <a:rPr lang="en-US" b="1" dirty="0" smtClean="0"/>
              <a:t>NOT</a:t>
            </a:r>
            <a:r>
              <a:rPr lang="en-US" dirty="0" smtClean="0"/>
              <a:t> subcomponents.  This is important to know if</a:t>
            </a:r>
            <a:r>
              <a:rPr lang="en-US" baseline="0" dirty="0" smtClean="0"/>
              <a:t> your administration asks questions about teaching to the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10.1-10.4 is common to all.</a:t>
            </a:r>
            <a:endParaRPr lang="en-US" dirty="0" smtClean="0"/>
          </a:p>
          <a:p>
            <a:pPr eaLnBrk="1" hangingPunct="1"/>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AD340AB9-775C-4BC1-BC5E-6D506E8E490E}" type="slidenum">
              <a:rPr lang="en-US" altLang="en-US" smtClean="0">
                <a:latin typeface="Arial" charset="0"/>
              </a:rPr>
              <a:pPr/>
              <a:t>17</a:t>
            </a:fld>
            <a:endParaRPr lang="en-US" altLang="en-US"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four career pathways found in the Education, Child Development  and Family Services Industry Sector are : Child Development, Education/Teaching, Consumer Services, Family and Human Services these relate to the four CFS content areas which are Child Dev. and Guidance, Consumer Ed., Family and Human Dev., and Individual and Family Health.</a:t>
            </a:r>
          </a:p>
          <a:p>
            <a:pPr eaLnBrk="1" hangingPunct="1"/>
            <a:r>
              <a:rPr lang="en-US" altLang="en-US" dirty="0" smtClean="0"/>
              <a:t> </a:t>
            </a:r>
          </a:p>
          <a:p>
            <a:pPr eaLnBrk="1" hangingPunct="1"/>
            <a:r>
              <a:rPr lang="en-US" altLang="en-US" dirty="0" smtClean="0"/>
              <a:t>(Show crosswalk, mark</a:t>
            </a:r>
            <a:r>
              <a:rPr lang="en-US" altLang="en-US" baseline="0" dirty="0" smtClean="0"/>
              <a:t> in the book)</a:t>
            </a:r>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18</a:t>
            </a:fld>
            <a:endParaRPr lang="en-US"/>
          </a:p>
        </p:txBody>
      </p:sp>
    </p:spTree>
    <p:extLst>
      <p:ext uri="{BB962C8B-B14F-4D97-AF65-F5344CB8AC3E}">
        <p14:creationId xmlns:p14="http://schemas.microsoft.com/office/powerpoint/2010/main" val="3222801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ECDFS</a:t>
            </a:r>
            <a:r>
              <a:rPr lang="en-US" baseline="0" dirty="0" smtClean="0"/>
              <a:t> 	Page 5 	10.1-10.4</a:t>
            </a:r>
          </a:p>
          <a:p>
            <a:r>
              <a:rPr lang="en-US" baseline="0" dirty="0" smtClean="0"/>
              <a:t>ECDFS	Page 6	10.5-10.9  CD &amp;G see page Section 2 of CFS MS page 2, HS grade 9-12 Section 3 </a:t>
            </a:r>
            <a:r>
              <a:rPr lang="en-US" baseline="0" dirty="0" err="1" smtClean="0"/>
              <a:t>pg</a:t>
            </a:r>
            <a:r>
              <a:rPr lang="en-US" baseline="0" dirty="0" smtClean="0"/>
              <a:t> 2</a:t>
            </a:r>
          </a:p>
          <a:p>
            <a:r>
              <a:rPr lang="en-US" baseline="0" dirty="0" smtClean="0"/>
              <a:t>ECDFS	Page 6	10.10-10.12 Con Ed see page Section 2 of CFS MS page 4, HS grade 9-12 Section 3 </a:t>
            </a:r>
            <a:r>
              <a:rPr lang="en-US" baseline="0" dirty="0" err="1" smtClean="0"/>
              <a:t>pg</a:t>
            </a:r>
            <a:r>
              <a:rPr lang="en-US" baseline="0" dirty="0" smtClean="0"/>
              <a:t> 5</a:t>
            </a:r>
          </a:p>
          <a:p>
            <a:r>
              <a:rPr lang="en-US" baseline="0" dirty="0" smtClean="0"/>
              <a:t>ECDFS	Page 6	10.13-10.16 F &amp; HD page Section 2 of CFS MS page 5, HS grade 9-12 Section 3 </a:t>
            </a:r>
            <a:r>
              <a:rPr lang="en-US" baseline="0" dirty="0" err="1" smtClean="0"/>
              <a:t>pg</a:t>
            </a:r>
            <a:r>
              <a:rPr lang="en-US" baseline="0" dirty="0" smtClean="0"/>
              <a:t> 9</a:t>
            </a:r>
          </a:p>
          <a:p>
            <a:r>
              <a:rPr lang="en-US" baseline="0" dirty="0" smtClean="0"/>
              <a:t>ECDFS	Page 6	10.17-10.18 Ind. &amp; Family Health Section 2 CFS MS page 14, HS grade 9-12 Sect 3 </a:t>
            </a:r>
            <a:r>
              <a:rPr lang="en-US" baseline="0" dirty="0" err="1" smtClean="0"/>
              <a:t>pg</a:t>
            </a:r>
            <a:r>
              <a:rPr lang="en-US" baseline="0" dirty="0" smtClean="0"/>
              <a:t> 25</a:t>
            </a:r>
          </a:p>
          <a:p>
            <a:endParaRPr lang="en-US" baseline="0" dirty="0" smtClean="0"/>
          </a:p>
          <a:p>
            <a:r>
              <a:rPr lang="en-US" baseline="0" dirty="0" smtClean="0"/>
              <a:t>Bold taught in Comp. Core Class (Life Management)</a:t>
            </a:r>
          </a:p>
          <a:p>
            <a:r>
              <a:rPr lang="en-US" baseline="0" dirty="0" smtClean="0"/>
              <a:t>Bold and un-bold taught in Concentration (Bold reinforced in CD or Human Dev. or </a:t>
            </a:r>
            <a:r>
              <a:rPr lang="en-US" baseline="0" smtClean="0"/>
              <a:t>Consumer Ed and </a:t>
            </a:r>
            <a:r>
              <a:rPr lang="en-US" baseline="0" dirty="0" smtClean="0"/>
              <a:t>the un-bold covered).</a:t>
            </a:r>
          </a:p>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19</a:t>
            </a:fld>
            <a:endParaRPr lang="en-US"/>
          </a:p>
        </p:txBody>
      </p:sp>
    </p:spTree>
    <p:extLst>
      <p:ext uri="{BB962C8B-B14F-4D97-AF65-F5344CB8AC3E}">
        <p14:creationId xmlns:p14="http://schemas.microsoft.com/office/powerpoint/2010/main" val="1671189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is self explanatory.</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2</a:t>
            </a:fld>
            <a:endParaRPr lang="en-US"/>
          </a:p>
        </p:txBody>
      </p:sp>
    </p:spTree>
    <p:extLst>
      <p:ext uri="{BB962C8B-B14F-4D97-AF65-F5344CB8AC3E}">
        <p14:creationId xmlns:p14="http://schemas.microsoft.com/office/powerpoint/2010/main" val="277667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606F4BF5-B82F-4E1C-B6B0-810ACF475FC6}" type="slidenum">
              <a:rPr lang="en-US" altLang="en-US" smtClean="0">
                <a:latin typeface="Arial" charset="0"/>
              </a:rPr>
              <a:pPr/>
              <a:t>20</a:t>
            </a:fld>
            <a:endParaRPr lang="en-US" alt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dirty="0" smtClean="0"/>
              <a:t>The two career pathways in the Fashion and Interior Design Industry Sector are : Fashion Design</a:t>
            </a:r>
            <a:r>
              <a:rPr lang="en-US" baseline="0" dirty="0" smtClean="0"/>
              <a:t> </a:t>
            </a:r>
            <a:r>
              <a:rPr lang="en-US" dirty="0" smtClean="0"/>
              <a:t>and Merchandising and Interior Design these relate to the two CFS content areas which are Fashion, Textiles and Apparel and Housing and Furnishings.</a:t>
            </a:r>
          </a:p>
          <a:p>
            <a:endParaRPr lang="en-US" dirty="0" smtClean="0"/>
          </a:p>
          <a:p>
            <a:endParaRPr lang="en-US" dirty="0" smtClean="0"/>
          </a:p>
          <a:p>
            <a:r>
              <a:rPr lang="en-US" dirty="0" smtClean="0"/>
              <a:t>(show cross walk, mark the difference</a:t>
            </a:r>
            <a:r>
              <a:rPr lang="en-US" baseline="0" dirty="0" smtClean="0"/>
              <a:t> in Fashion and Interiors in the Implementation Guide)</a:t>
            </a:r>
          </a:p>
          <a:p>
            <a:endParaRPr lang="en-US" dirty="0" smtClean="0"/>
          </a:p>
          <a:p>
            <a:r>
              <a:rPr lang="en-US" dirty="0" smtClean="0"/>
              <a:t>Personal Services is for the Cosmetology, barbering, and manicure &amp; pedicure</a:t>
            </a:r>
            <a:r>
              <a:rPr lang="en-US" baseline="0" dirty="0" smtClean="0"/>
              <a:t> folks.  They needed a place holder and this is where management thought it best fit.</a:t>
            </a:r>
            <a:endParaRPr lang="en-US" dirty="0" smtClean="0"/>
          </a:p>
          <a:p>
            <a:endParaRPr lang="en-US" dirty="0" smtClean="0"/>
          </a:p>
          <a:p>
            <a:pPr eaLnBrk="1" hangingPunct="1"/>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21</a:t>
            </a:fld>
            <a:endParaRPr lang="en-US"/>
          </a:p>
        </p:txBody>
      </p:sp>
    </p:spTree>
    <p:extLst>
      <p:ext uri="{BB962C8B-B14F-4D97-AF65-F5344CB8AC3E}">
        <p14:creationId xmlns:p14="http://schemas.microsoft.com/office/powerpoint/2010/main" val="3222801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A0519B-7105-4EDC-940A-9297343DADA4}" type="slidenum">
              <a:rPr lang="en-US" smtClean="0"/>
              <a:pPr/>
              <a:t>22</a:t>
            </a:fld>
            <a:endParaRPr lang="en-US"/>
          </a:p>
        </p:txBody>
      </p:sp>
    </p:spTree>
    <p:extLst>
      <p:ext uri="{BB962C8B-B14F-4D97-AF65-F5344CB8AC3E}">
        <p14:creationId xmlns:p14="http://schemas.microsoft.com/office/powerpoint/2010/main" val="22597985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D676D6DE-556F-450E-8A84-F2130EED6114}" type="slidenum">
              <a:rPr lang="en-US" altLang="en-US" smtClean="0">
                <a:latin typeface="Arial" charset="0"/>
              </a:rPr>
              <a:pPr/>
              <a:t>23</a:t>
            </a:fld>
            <a:endParaRPr lang="en-US" alt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Hospitality Tourism and Recreation Industry Sector you will find three career pathways which are: Food Science, Dietetics, and Nutrition, Food Service and Hospitality and Hospitality, Tourism and Recreation.  The primary CFS content area is Food and Nutrition with one standard addressing the Individual and Family Health CFS content area.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(Pair Share)</a:t>
            </a:r>
          </a:p>
          <a:p>
            <a:pPr eaLnBrk="1" hangingPunct="1"/>
            <a:r>
              <a:rPr lang="en-US" altLang="en-US" dirty="0" smtClean="0"/>
              <a:t>(Show and mark</a:t>
            </a:r>
            <a:r>
              <a:rPr lang="en-US" altLang="en-US" baseline="0" dirty="0" smtClean="0"/>
              <a:t> in Implementation Guide)</a:t>
            </a:r>
          </a:p>
          <a:p>
            <a:pPr eaLnBrk="1" hangingPunct="1"/>
            <a:endParaRPr lang="en-US" altLang="en-US" baseline="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24</a:t>
            </a:fld>
            <a:endParaRPr lang="en-US"/>
          </a:p>
        </p:txBody>
      </p:sp>
    </p:spTree>
    <p:extLst>
      <p:ext uri="{BB962C8B-B14F-4D97-AF65-F5344CB8AC3E}">
        <p14:creationId xmlns:p14="http://schemas.microsoft.com/office/powerpoint/2010/main" val="3222801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A0519B-7105-4EDC-940A-9297343DADA4}" type="slidenum">
              <a:rPr lang="en-US" smtClean="0"/>
              <a:pPr/>
              <a:t>25</a:t>
            </a:fld>
            <a:endParaRPr lang="en-US"/>
          </a:p>
        </p:txBody>
      </p:sp>
    </p:spTree>
    <p:extLst>
      <p:ext uri="{BB962C8B-B14F-4D97-AF65-F5344CB8AC3E}">
        <p14:creationId xmlns:p14="http://schemas.microsoft.com/office/powerpoint/2010/main" val="294955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92913100-16A9-4BF1-B9F3-2DA0C49C6218}" type="slidenum">
              <a:rPr lang="en-US" altLang="en-US" smtClean="0">
                <a:latin typeface="Arial" charset="0"/>
              </a:rPr>
              <a:pPr/>
              <a:t>26</a:t>
            </a:fld>
            <a:endParaRPr lang="en-US" altLang="en-U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Earlier, we looked briefly at the Leadership and Teamwork Standard #9 which is where we find standards that apply to FHA-HERO.  The FHA-HERO standards are applicable to all HECT courses and career pathway programs both CFS &amp; HERO.  FHA-HERO is the correctly aligned</a:t>
            </a:r>
            <a:r>
              <a:rPr lang="en-US" baseline="0" dirty="0" smtClean="0"/>
              <a:t> CTSO with our 3 industry sectors.</a:t>
            </a:r>
            <a:endParaRPr lang="en-US" dirty="0" smtClean="0"/>
          </a:p>
          <a:p>
            <a:pPr eaLnBrk="1" hangingPunct="1"/>
            <a:endParaRPr lang="en-US" alt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ADAEDF07-816B-498A-96FC-1589EADC39F6}" type="slidenum">
              <a:rPr lang="en-US" altLang="en-US" smtClean="0">
                <a:latin typeface="Arial" charset="0"/>
              </a:rPr>
              <a:pPr/>
              <a:t>27</a:t>
            </a:fld>
            <a:endParaRPr lang="en-US" alt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Sequence of courses is key to funding sources so let’s recap a course sequence.  Begin with Exploratory at middle or junior high schools.  If your district does not have a middle school begin with an Introductory course in 9th grade, followed by a concentration course leading to a capstone course.</a:t>
            </a:r>
          </a:p>
          <a:p>
            <a:pPr eaLnBrk="1" hangingPunct="1"/>
            <a:endParaRPr lang="en-US" altLang="en-US" dirty="0" smtClean="0"/>
          </a:p>
          <a:p>
            <a:pPr eaLnBrk="1" hangingPunct="1"/>
            <a:r>
              <a:rPr lang="en-US" altLang="en-US" dirty="0" smtClean="0"/>
              <a:t>This is essential for Perkins</a:t>
            </a:r>
            <a:r>
              <a:rPr lang="en-US" altLang="en-US" baseline="0" dirty="0" smtClean="0"/>
              <a:t> funding.  They require a 2 year sequence for that funding.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Apply the standards throughout the organized instructional sequence.  In an Exploratory Course such as CFS Exploratory HECT, you will address the key anchor standards including #10 from each of the 3 industry sectors at a fundamental level.   Look back to your CFS Standards Implementation Guide to see the key standards for middle grades.</a:t>
            </a:r>
          </a:p>
          <a:p>
            <a:pPr eaLnBrk="1" hangingPunct="1"/>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an Introductory Course such as CFS: Comprehensive Core I, you would address all anchor standards including #10 from each of 3 industry sectors at a basic level –found in </a:t>
            </a:r>
            <a:r>
              <a:rPr lang="en-US" b="1" dirty="0" smtClean="0"/>
              <a:t>bold print.</a:t>
            </a:r>
            <a:r>
              <a:rPr lang="en-US" dirty="0" smtClean="0"/>
              <a:t>  Remember that to see all the Technical Knowledge and Skills Standard #10 you need to look in all three Industry Sectors.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students in your Concentration Course such as Advanced Food and Nutrition you would address all anchor standards including #10 in HTR Sector at an advanced level.  This means addressing the regular type standard details and reviewing the bold typed standard details.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Finally, for your capstone courses such as Culinary Arts, your curriculum would address Anchor standards #1-9, 10.1-10.4,  and #11, and Food Service and Hospitality Career Pathway Standards found in the HTR sector.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eaLnBrk="1" hangingPunct="1"/>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300">
                <a:solidFill>
                  <a:srgbClr val="000054"/>
                </a:solidFill>
                <a:latin typeface="Arial" pitchFamily="34" charset="0"/>
                <a:ea typeface="MS PGothic" pitchFamily="34" charset="-128"/>
              </a:defRPr>
            </a:lvl1pPr>
            <a:lvl2pPr marL="742950" indent="-285750" defTabSz="931863">
              <a:defRPr sz="1300">
                <a:solidFill>
                  <a:srgbClr val="000054"/>
                </a:solidFill>
                <a:latin typeface="Arial" pitchFamily="34" charset="0"/>
                <a:ea typeface="MS PGothic" pitchFamily="34" charset="-128"/>
              </a:defRPr>
            </a:lvl2pPr>
            <a:lvl3pPr marL="1143000" indent="-228600" defTabSz="931863">
              <a:defRPr sz="1300">
                <a:solidFill>
                  <a:srgbClr val="000054"/>
                </a:solidFill>
                <a:latin typeface="Arial" pitchFamily="34" charset="0"/>
                <a:ea typeface="MS PGothic" pitchFamily="34" charset="-128"/>
              </a:defRPr>
            </a:lvl3pPr>
            <a:lvl4pPr marL="1600200" indent="-228600" defTabSz="931863">
              <a:defRPr sz="1300">
                <a:solidFill>
                  <a:srgbClr val="000054"/>
                </a:solidFill>
                <a:latin typeface="Arial" pitchFamily="34" charset="0"/>
                <a:ea typeface="MS PGothic" pitchFamily="34" charset="-128"/>
              </a:defRPr>
            </a:lvl4pPr>
            <a:lvl5pPr marL="2057400" indent="-228600" defTabSz="931863">
              <a:defRPr sz="1300">
                <a:solidFill>
                  <a:srgbClr val="000054"/>
                </a:solidFill>
                <a:latin typeface="Arial" pitchFamily="34" charset="0"/>
                <a:ea typeface="MS PGothic" pitchFamily="34" charset="-128"/>
              </a:defRPr>
            </a:lvl5pPr>
            <a:lvl6pPr marL="25146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1570D31B-1617-4B2C-AE41-5DCA8509EAE8}" type="slidenum">
              <a:rPr lang="en-US" sz="1200"/>
              <a:pPr/>
              <a:t>28</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dirty="0" smtClean="0"/>
          </a:p>
          <a:p>
            <a:r>
              <a:rPr lang="en-US" dirty="0" smtClean="0"/>
              <a:t>When CDE</a:t>
            </a:r>
            <a:r>
              <a:rPr lang="en-US" baseline="0" dirty="0" smtClean="0"/>
              <a:t> </a:t>
            </a:r>
            <a:r>
              <a:rPr lang="en-US" dirty="0" smtClean="0"/>
              <a:t>gathered </a:t>
            </a:r>
            <a:r>
              <a:rPr lang="en-US" b="1" dirty="0" smtClean="0"/>
              <a:t>industry sector and education representatives</a:t>
            </a:r>
            <a:r>
              <a:rPr lang="en-US" b="1" baseline="0" dirty="0" smtClean="0"/>
              <a:t> </a:t>
            </a:r>
            <a:r>
              <a:rPr lang="en-US" dirty="0" smtClean="0"/>
              <a:t>to revise the CTE standards. They </a:t>
            </a:r>
            <a:r>
              <a:rPr lang="en-US" b="1" dirty="0" smtClean="0"/>
              <a:t>looked at the current research on effective teaching and learning.</a:t>
            </a:r>
            <a:r>
              <a:rPr lang="en-US" b="1" baseline="0" dirty="0" smtClean="0"/>
              <a:t> The revised Bloom’s Taxonomy, Bill Daggett’s Rigor and Relevance from the International Center of Learning, Knowledge Dimension, and Norman Webb’s Depth of Knowledge were chosen as the research base for the revision of the CTE standards.</a:t>
            </a:r>
            <a:endParaRPr lang="en-US" b="1"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A0519B-7105-4EDC-940A-9297343DADA4}" type="slidenum">
              <a:rPr lang="en-US" smtClean="0"/>
              <a:pPr/>
              <a:t>29</a:t>
            </a:fld>
            <a:endParaRPr lang="en-US"/>
          </a:p>
        </p:txBody>
      </p:sp>
    </p:spTree>
    <p:extLst>
      <p:ext uri="{BB962C8B-B14F-4D97-AF65-F5344CB8AC3E}">
        <p14:creationId xmlns:p14="http://schemas.microsoft.com/office/powerpoint/2010/main" val="3673589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3</a:t>
            </a:fld>
            <a:endParaRPr lang="en-US"/>
          </a:p>
        </p:txBody>
      </p:sp>
    </p:spTree>
    <p:extLst>
      <p:ext uri="{BB962C8B-B14F-4D97-AF65-F5344CB8AC3E}">
        <p14:creationId xmlns:p14="http://schemas.microsoft.com/office/powerpoint/2010/main" val="15982530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Graphic from </a:t>
            </a:r>
            <a:r>
              <a:rPr lang="en-US" b="1" dirty="0" smtClean="0"/>
              <a:t>Bill Daggett’s </a:t>
            </a:r>
            <a:r>
              <a:rPr lang="en-US" dirty="0" smtClean="0"/>
              <a:t>presentation on Rigor and Relevance. </a:t>
            </a:r>
          </a:p>
          <a:p>
            <a:r>
              <a:rPr lang="en-US" dirty="0" smtClean="0"/>
              <a:t>This is part of the research for the new</a:t>
            </a:r>
            <a:r>
              <a:rPr lang="en-US" baseline="0" dirty="0" smtClean="0"/>
              <a:t> Model Curriculum Standards.  </a:t>
            </a:r>
            <a:r>
              <a:rPr lang="en-US" b="1" baseline="0" dirty="0" smtClean="0"/>
              <a:t>CTE takes the Rigor and Relevance framework and expands it to an even greater degree.  </a:t>
            </a:r>
            <a:endParaRPr lang="en-US" b="1"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30</a:t>
            </a:fld>
            <a:endParaRPr lang="en-US"/>
          </a:p>
        </p:txBody>
      </p:sp>
    </p:spTree>
    <p:extLst>
      <p:ext uri="{BB962C8B-B14F-4D97-AF65-F5344CB8AC3E}">
        <p14:creationId xmlns:p14="http://schemas.microsoft.com/office/powerpoint/2010/main" val="21281381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A0519B-7105-4EDC-940A-9297343DADA4}" type="slidenum">
              <a:rPr lang="en-US" smtClean="0"/>
              <a:pPr/>
              <a:t>31</a:t>
            </a:fld>
            <a:endParaRPr lang="en-US"/>
          </a:p>
        </p:txBody>
      </p:sp>
    </p:spTree>
    <p:extLst>
      <p:ext uri="{BB962C8B-B14F-4D97-AF65-F5344CB8AC3E}">
        <p14:creationId xmlns:p14="http://schemas.microsoft.com/office/powerpoint/2010/main" val="2351492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300">
                <a:solidFill>
                  <a:srgbClr val="000054"/>
                </a:solidFill>
                <a:latin typeface="Arial" pitchFamily="34" charset="0"/>
                <a:ea typeface="MS PGothic" pitchFamily="34" charset="-128"/>
              </a:defRPr>
            </a:lvl1pPr>
            <a:lvl2pPr marL="742950" indent="-285750" defTabSz="931863">
              <a:defRPr sz="1300">
                <a:solidFill>
                  <a:srgbClr val="000054"/>
                </a:solidFill>
                <a:latin typeface="Arial" pitchFamily="34" charset="0"/>
                <a:ea typeface="MS PGothic" pitchFamily="34" charset="-128"/>
              </a:defRPr>
            </a:lvl2pPr>
            <a:lvl3pPr marL="1143000" indent="-228600" defTabSz="931863">
              <a:defRPr sz="1300">
                <a:solidFill>
                  <a:srgbClr val="000054"/>
                </a:solidFill>
                <a:latin typeface="Arial" pitchFamily="34" charset="0"/>
                <a:ea typeface="MS PGothic" pitchFamily="34" charset="-128"/>
              </a:defRPr>
            </a:lvl3pPr>
            <a:lvl4pPr marL="1600200" indent="-228600" defTabSz="931863">
              <a:defRPr sz="1300">
                <a:solidFill>
                  <a:srgbClr val="000054"/>
                </a:solidFill>
                <a:latin typeface="Arial" pitchFamily="34" charset="0"/>
                <a:ea typeface="MS PGothic" pitchFamily="34" charset="-128"/>
              </a:defRPr>
            </a:lvl4pPr>
            <a:lvl5pPr marL="2057400" indent="-228600" defTabSz="931863">
              <a:defRPr sz="1300">
                <a:solidFill>
                  <a:srgbClr val="000054"/>
                </a:solidFill>
                <a:latin typeface="Arial" pitchFamily="34" charset="0"/>
                <a:ea typeface="MS PGothic" pitchFamily="34" charset="-128"/>
              </a:defRPr>
            </a:lvl5pPr>
            <a:lvl6pPr marL="25146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51B0600E-78ED-4F89-A602-BA596EC500D8}" type="slidenum">
              <a:rPr lang="en-US" sz="1200"/>
              <a:pPr/>
              <a:t>32</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These verbs align with the bottom axis on the beyond knowledge construct. </a:t>
            </a:r>
            <a:r>
              <a:rPr lang="en-US" i="1" dirty="0" smtClean="0"/>
              <a:t>These verbs were used when writing the standards to show the progression from lower level to higher level application. These verbs will also be helpful for teachers when they write their lessons using these standards</a:t>
            </a:r>
            <a:r>
              <a:rPr lang="en-US" dirty="0" smtClean="0"/>
              <a: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300">
                <a:solidFill>
                  <a:srgbClr val="000054"/>
                </a:solidFill>
                <a:latin typeface="Arial" pitchFamily="34" charset="0"/>
                <a:ea typeface="MS PGothic" pitchFamily="34" charset="-128"/>
              </a:defRPr>
            </a:lvl1pPr>
            <a:lvl2pPr marL="742950" indent="-285750" defTabSz="931863">
              <a:defRPr sz="1300">
                <a:solidFill>
                  <a:srgbClr val="000054"/>
                </a:solidFill>
                <a:latin typeface="Arial" pitchFamily="34" charset="0"/>
                <a:ea typeface="MS PGothic" pitchFamily="34" charset="-128"/>
              </a:defRPr>
            </a:lvl2pPr>
            <a:lvl3pPr marL="1143000" indent="-228600" defTabSz="931863">
              <a:defRPr sz="1300">
                <a:solidFill>
                  <a:srgbClr val="000054"/>
                </a:solidFill>
                <a:latin typeface="Arial" pitchFamily="34" charset="0"/>
                <a:ea typeface="MS PGothic" pitchFamily="34" charset="-128"/>
              </a:defRPr>
            </a:lvl3pPr>
            <a:lvl4pPr marL="1600200" indent="-228600" defTabSz="931863">
              <a:defRPr sz="1300">
                <a:solidFill>
                  <a:srgbClr val="000054"/>
                </a:solidFill>
                <a:latin typeface="Arial" pitchFamily="34" charset="0"/>
                <a:ea typeface="MS PGothic" pitchFamily="34" charset="-128"/>
              </a:defRPr>
            </a:lvl4pPr>
            <a:lvl5pPr marL="2057400" indent="-228600" defTabSz="931863">
              <a:defRPr sz="1300">
                <a:solidFill>
                  <a:srgbClr val="000054"/>
                </a:solidFill>
                <a:latin typeface="Arial" pitchFamily="34" charset="0"/>
                <a:ea typeface="MS PGothic" pitchFamily="34" charset="-128"/>
              </a:defRPr>
            </a:lvl5pPr>
            <a:lvl6pPr marL="25146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33</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1" u="sng" dirty="0" smtClean="0"/>
              <a:t>What Are Depth of Knowledge (DOK )Levels? </a:t>
            </a:r>
            <a:endParaRPr lang="en-US" sz="1200" dirty="0" smtClean="0"/>
          </a:p>
          <a:p>
            <a:r>
              <a:rPr lang="en-US" sz="1200" dirty="0" smtClean="0"/>
              <a:t>The DOK level </a:t>
            </a:r>
            <a:r>
              <a:rPr lang="en-US" sz="1200" b="1" i="1" dirty="0" smtClean="0"/>
              <a:t>describes the kind of thinking involved in the task, not whether it will be completed correctly. </a:t>
            </a:r>
            <a:r>
              <a:rPr lang="en-US" sz="1200" dirty="0" smtClean="0"/>
              <a:t>A greater DOK level requires greater conceptual understanding and cognitive processing by the students. Therefore, </a:t>
            </a:r>
            <a:r>
              <a:rPr lang="en-US" sz="1200" b="1" i="1" dirty="0" smtClean="0"/>
              <a:t>on average, students who reach greater DOK levels more regularly will have increased student achievement</a:t>
            </a:r>
            <a:r>
              <a:rPr lang="en-US" sz="1200" dirty="0" smtClean="0"/>
              <a:t>. </a:t>
            </a:r>
          </a:p>
          <a:p>
            <a:endParaRPr lang="en-US" sz="1200" dirty="0" smtClean="0"/>
          </a:p>
          <a:p>
            <a:r>
              <a:rPr lang="en-US" sz="1200" b="1" i="1" dirty="0" smtClean="0"/>
              <a:t>Level 1 </a:t>
            </a:r>
            <a:r>
              <a:rPr lang="en-US" sz="1200" dirty="0" smtClean="0"/>
              <a:t>involves recall and the response is automatic. Students either know the answer or not. Level 1 activities require students to demonstrate a rote response, follow a set of procedures, or perform simple calculations. </a:t>
            </a:r>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Such as, list 15 building products and find a “green” alternative to each one. -</a:t>
            </a:r>
            <a:r>
              <a:rPr lang="en-US" sz="1200" baseline="0" dirty="0" smtClean="0"/>
              <a:t> </a:t>
            </a:r>
            <a:r>
              <a:rPr lang="en-US" sz="1200" dirty="0" smtClean="0"/>
              <a:t>Current</a:t>
            </a:r>
            <a:r>
              <a:rPr lang="en-US" sz="1200" baseline="0" dirty="0" smtClean="0"/>
              <a:t> CST - California Standards Test</a:t>
            </a:r>
            <a:endParaRPr lang="en-US" sz="1200" dirty="0" smtClean="0"/>
          </a:p>
          <a:p>
            <a:endParaRPr lang="en-US" sz="1200" dirty="0" smtClean="0"/>
          </a:p>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300">
                <a:solidFill>
                  <a:srgbClr val="000054"/>
                </a:solidFill>
                <a:latin typeface="Arial" pitchFamily="34" charset="0"/>
                <a:ea typeface="MS PGothic" pitchFamily="34" charset="-128"/>
              </a:defRPr>
            </a:lvl1pPr>
            <a:lvl2pPr marL="742950" indent="-285750" defTabSz="931863">
              <a:defRPr sz="1300">
                <a:solidFill>
                  <a:srgbClr val="000054"/>
                </a:solidFill>
                <a:latin typeface="Arial" pitchFamily="34" charset="0"/>
                <a:ea typeface="MS PGothic" pitchFamily="34" charset="-128"/>
              </a:defRPr>
            </a:lvl2pPr>
            <a:lvl3pPr marL="1143000" indent="-228600" defTabSz="931863">
              <a:defRPr sz="1300">
                <a:solidFill>
                  <a:srgbClr val="000054"/>
                </a:solidFill>
                <a:latin typeface="Arial" pitchFamily="34" charset="0"/>
                <a:ea typeface="MS PGothic" pitchFamily="34" charset="-128"/>
              </a:defRPr>
            </a:lvl3pPr>
            <a:lvl4pPr marL="1600200" indent="-228600" defTabSz="931863">
              <a:defRPr sz="1300">
                <a:solidFill>
                  <a:srgbClr val="000054"/>
                </a:solidFill>
                <a:latin typeface="Arial" pitchFamily="34" charset="0"/>
                <a:ea typeface="MS PGothic" pitchFamily="34" charset="-128"/>
              </a:defRPr>
            </a:lvl4pPr>
            <a:lvl5pPr marL="2057400" indent="-228600" defTabSz="931863">
              <a:defRPr sz="1300">
                <a:solidFill>
                  <a:srgbClr val="000054"/>
                </a:solidFill>
                <a:latin typeface="Arial" pitchFamily="34" charset="0"/>
                <a:ea typeface="MS PGothic" pitchFamily="34" charset="-128"/>
              </a:defRPr>
            </a:lvl5pPr>
            <a:lvl6pPr marL="25146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34</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Level 2 </a:t>
            </a:r>
            <a:r>
              <a:rPr lang="en-US" sz="1200" dirty="0" smtClean="0"/>
              <a:t>activities are </a:t>
            </a:r>
            <a:r>
              <a:rPr lang="en-US" sz="1200" b="1" i="1" dirty="0" smtClean="0"/>
              <a:t>more complex and require students to engage in mental processing and reasoning beyond a habitual response</a:t>
            </a:r>
            <a:r>
              <a:rPr lang="en-US" sz="1200" dirty="0" smtClean="0"/>
              <a:t>. These activities make students decide how to approach the problem, involving interpreting and developing relationships among concepts.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Such as, construct a 1/8th scale model of a garage using only recycled materials. </a:t>
            </a:r>
          </a:p>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300">
                <a:solidFill>
                  <a:srgbClr val="000054"/>
                </a:solidFill>
                <a:latin typeface="Arial" pitchFamily="34" charset="0"/>
                <a:ea typeface="MS PGothic" pitchFamily="34" charset="-128"/>
              </a:defRPr>
            </a:lvl1pPr>
            <a:lvl2pPr marL="742950" indent="-285750" defTabSz="931863">
              <a:defRPr sz="1300">
                <a:solidFill>
                  <a:srgbClr val="000054"/>
                </a:solidFill>
                <a:latin typeface="Arial" pitchFamily="34" charset="0"/>
                <a:ea typeface="MS PGothic" pitchFamily="34" charset="-128"/>
              </a:defRPr>
            </a:lvl2pPr>
            <a:lvl3pPr marL="1143000" indent="-228600" defTabSz="931863">
              <a:defRPr sz="1300">
                <a:solidFill>
                  <a:srgbClr val="000054"/>
                </a:solidFill>
                <a:latin typeface="Arial" pitchFamily="34" charset="0"/>
                <a:ea typeface="MS PGothic" pitchFamily="34" charset="-128"/>
              </a:defRPr>
            </a:lvl3pPr>
            <a:lvl4pPr marL="1600200" indent="-228600" defTabSz="931863">
              <a:defRPr sz="1300">
                <a:solidFill>
                  <a:srgbClr val="000054"/>
                </a:solidFill>
                <a:latin typeface="Arial" pitchFamily="34" charset="0"/>
                <a:ea typeface="MS PGothic" pitchFamily="34" charset="-128"/>
              </a:defRPr>
            </a:lvl4pPr>
            <a:lvl5pPr marL="2057400" indent="-228600" defTabSz="931863">
              <a:defRPr sz="1300">
                <a:solidFill>
                  <a:srgbClr val="000054"/>
                </a:solidFill>
                <a:latin typeface="Arial" pitchFamily="34" charset="0"/>
                <a:ea typeface="MS PGothic" pitchFamily="34" charset="-128"/>
              </a:defRPr>
            </a:lvl5pPr>
            <a:lvl6pPr marL="25146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35</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1" dirty="0" smtClean="0"/>
              <a:t>Level 3 </a:t>
            </a:r>
            <a:r>
              <a:rPr lang="en-US" sz="1200" dirty="0" smtClean="0"/>
              <a:t>activities </a:t>
            </a:r>
            <a:r>
              <a:rPr lang="en-US" sz="1200" b="1" i="1" dirty="0" smtClean="0"/>
              <a:t>necessitate higher cognitive demands than the previous two levels. At Level 3 students are providing evidentiary support and reasoning for conclusions they draw</a:t>
            </a:r>
            <a:r>
              <a:rPr lang="en-US" sz="1200" dirty="0" smtClean="0"/>
              <a:t>. In most instances, having students </a:t>
            </a:r>
            <a:r>
              <a:rPr lang="en-US" sz="1200" u="sng" dirty="0" smtClean="0"/>
              <a:t>explain and justify their thinking is at a Level 3</a:t>
            </a:r>
            <a:r>
              <a:rPr lang="en-US" sz="1200" dirty="0" smtClean="0"/>
              <a:t>. Typically, Level 3 activities have more than one correct response or approach to the problem. </a:t>
            </a:r>
          </a:p>
          <a:p>
            <a:endParaRPr lang="en-US" dirty="0" smtClean="0"/>
          </a:p>
          <a:p>
            <a:r>
              <a:rPr lang="en-US" dirty="0" smtClean="0"/>
              <a:t>Such as, explain</a:t>
            </a:r>
            <a:r>
              <a:rPr lang="en-US" baseline="0" dirty="0" smtClean="0"/>
              <a:t> the advantages and disadvantages of using recycled building materials.</a:t>
            </a: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300">
                <a:solidFill>
                  <a:srgbClr val="000054"/>
                </a:solidFill>
                <a:latin typeface="Arial" pitchFamily="34" charset="0"/>
                <a:ea typeface="MS PGothic" pitchFamily="34" charset="-128"/>
              </a:defRPr>
            </a:lvl1pPr>
            <a:lvl2pPr marL="742950" indent="-285750" defTabSz="931863">
              <a:defRPr sz="1300">
                <a:solidFill>
                  <a:srgbClr val="000054"/>
                </a:solidFill>
                <a:latin typeface="Arial" pitchFamily="34" charset="0"/>
                <a:ea typeface="MS PGothic" pitchFamily="34" charset="-128"/>
              </a:defRPr>
            </a:lvl2pPr>
            <a:lvl3pPr marL="1143000" indent="-228600" defTabSz="931863">
              <a:defRPr sz="1300">
                <a:solidFill>
                  <a:srgbClr val="000054"/>
                </a:solidFill>
                <a:latin typeface="Arial" pitchFamily="34" charset="0"/>
                <a:ea typeface="MS PGothic" pitchFamily="34" charset="-128"/>
              </a:defRPr>
            </a:lvl3pPr>
            <a:lvl4pPr marL="1600200" indent="-228600" defTabSz="931863">
              <a:defRPr sz="1300">
                <a:solidFill>
                  <a:srgbClr val="000054"/>
                </a:solidFill>
                <a:latin typeface="Arial" pitchFamily="34" charset="0"/>
                <a:ea typeface="MS PGothic" pitchFamily="34" charset="-128"/>
              </a:defRPr>
            </a:lvl4pPr>
            <a:lvl5pPr marL="2057400" indent="-228600" defTabSz="931863">
              <a:defRPr sz="1300">
                <a:solidFill>
                  <a:srgbClr val="000054"/>
                </a:solidFill>
                <a:latin typeface="Arial" pitchFamily="34" charset="0"/>
                <a:ea typeface="MS PGothic" pitchFamily="34" charset="-128"/>
              </a:defRPr>
            </a:lvl5pPr>
            <a:lvl6pPr marL="25146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6pPr>
            <a:lvl7pPr marL="29718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7pPr>
            <a:lvl8pPr marL="34290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8pPr>
            <a:lvl9pPr marL="3886200" indent="-228600" defTabSz="931863"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36</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Level 4 </a:t>
            </a:r>
            <a:r>
              <a:rPr lang="en-US" sz="1200" dirty="0" smtClean="0"/>
              <a:t>includes those </a:t>
            </a:r>
            <a:r>
              <a:rPr lang="en-US" sz="1200" b="1" i="1" dirty="0" smtClean="0"/>
              <a:t>tasks in which students must demonstrate reasoning, planning, and developing connections within and beyond a content area</a:t>
            </a:r>
            <a:r>
              <a:rPr lang="en-US" sz="1200" dirty="0" smtClean="0"/>
              <a:t>. The</a:t>
            </a:r>
            <a:r>
              <a:rPr lang="en-US" sz="1200" baseline="0" dirty="0" smtClean="0"/>
              <a:t> new Smarter Balanced assessments will include questions from the higher levels of Depth of Knowledge. T</a:t>
            </a:r>
            <a:r>
              <a:rPr lang="en-US" sz="1200" dirty="0" smtClean="0"/>
              <a:t>hese tasks should be incorporated into the curriculum since it is this type of thinking we want to encourage from all of our students. </a:t>
            </a:r>
          </a:p>
          <a:p>
            <a:endParaRPr lang="en-US" dirty="0" smtClean="0"/>
          </a:p>
          <a:p>
            <a:r>
              <a:rPr lang="en-US" dirty="0" smtClean="0"/>
              <a:t>Such as, develop a wind-resistant</a:t>
            </a:r>
            <a:r>
              <a:rPr lang="en-US" baseline="0" dirty="0" smtClean="0"/>
              <a:t> solar carport for student parking lots and convince the school board to fund it.</a:t>
            </a:r>
          </a:p>
          <a:p>
            <a:endParaRPr lang="en-US" baseline="0" dirty="0" smtClean="0"/>
          </a:p>
          <a:p>
            <a:r>
              <a:rPr lang="en-US" baseline="0" dirty="0" smtClean="0"/>
              <a:t>The new Smarter Balanced Assessment will be level 3 &amp; 4 questions. </a:t>
            </a:r>
          </a:p>
          <a:p>
            <a:endParaRPr lang="en-US" baseline="0" dirty="0" smtClean="0"/>
          </a:p>
          <a:p>
            <a:r>
              <a:rPr lang="en-US" b="1" baseline="0" dirty="0" smtClean="0"/>
              <a:t>Now that we have explored the major new features and research underlying the new CTE Model Curriculum Standards how does it integrate with the Common Core State Standards? </a:t>
            </a:r>
            <a:endParaRPr lang="en-US" b="1" dirty="0" smtClean="0"/>
          </a:p>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8">
              <a:defRPr sz="1300">
                <a:solidFill>
                  <a:srgbClr val="000054"/>
                </a:solidFill>
                <a:latin typeface="Arial" pitchFamily="34" charset="0"/>
                <a:ea typeface="MS PGothic" pitchFamily="34" charset="-128"/>
              </a:defRPr>
            </a:lvl1pPr>
            <a:lvl2pPr marL="757066" indent="-291179" defTabSz="949568">
              <a:defRPr sz="1300">
                <a:solidFill>
                  <a:srgbClr val="000054"/>
                </a:solidFill>
                <a:latin typeface="Arial" pitchFamily="34" charset="0"/>
                <a:ea typeface="MS PGothic" pitchFamily="34" charset="-128"/>
              </a:defRPr>
            </a:lvl2pPr>
            <a:lvl3pPr marL="1164717" indent="-232943" defTabSz="949568">
              <a:defRPr sz="1300">
                <a:solidFill>
                  <a:srgbClr val="000054"/>
                </a:solidFill>
                <a:latin typeface="Arial" pitchFamily="34" charset="0"/>
                <a:ea typeface="MS PGothic" pitchFamily="34" charset="-128"/>
              </a:defRPr>
            </a:lvl3pPr>
            <a:lvl4pPr marL="1630604" indent="-232943" defTabSz="949568">
              <a:defRPr sz="1300">
                <a:solidFill>
                  <a:srgbClr val="000054"/>
                </a:solidFill>
                <a:latin typeface="Arial" pitchFamily="34" charset="0"/>
                <a:ea typeface="MS PGothic" pitchFamily="34" charset="-128"/>
              </a:defRPr>
            </a:lvl4pPr>
            <a:lvl5pPr marL="2096491" indent="-232943" defTabSz="949568">
              <a:defRPr sz="1300">
                <a:solidFill>
                  <a:srgbClr val="000054"/>
                </a:solidFill>
                <a:latin typeface="Arial" pitchFamily="34" charset="0"/>
                <a:ea typeface="MS PGothic" pitchFamily="34" charset="-128"/>
              </a:defRPr>
            </a:lvl5pPr>
            <a:lvl6pPr marL="2562377"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6pPr>
            <a:lvl7pPr marL="3028264"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7pPr>
            <a:lvl8pPr marL="3494151"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8pPr>
            <a:lvl9pPr marL="3960038"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37</a:t>
            </a:fld>
            <a:endParaRPr lang="en-US" sz="1200"/>
          </a:p>
        </p:txBody>
      </p:sp>
      <p:sp>
        <p:nvSpPr>
          <p:cNvPr id="59395" name="Rectangle 2"/>
          <p:cNvSpPr>
            <a:spLocks noGrp="1" noRot="1" noChangeAspect="1" noChangeArrowheads="1" noTextEdit="1"/>
          </p:cNvSpPr>
          <p:nvPr>
            <p:ph type="sldImg"/>
          </p:nvPr>
        </p:nvSpPr>
        <p:spPr>
          <a:xfrm>
            <a:off x="1117600" y="696913"/>
            <a:ext cx="4646613" cy="3486150"/>
          </a:xfrm>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u="sng" dirty="0"/>
              <a:t>What Are Depth of Knowledge (DOK )Levels? </a:t>
            </a:r>
            <a:endParaRPr lang="en-US" dirty="0"/>
          </a:p>
          <a:p>
            <a:r>
              <a:rPr lang="en-US" dirty="0"/>
              <a:t>The DOK level </a:t>
            </a:r>
            <a:r>
              <a:rPr lang="en-US" b="1" i="1" dirty="0"/>
              <a:t>describes the kind of thinking involved in the task, not whether it will be completed correctly. </a:t>
            </a:r>
            <a:r>
              <a:rPr lang="en-US" dirty="0"/>
              <a:t>A greater DOK level requires greater conceptual understanding and cognitive processing by the students. Therefore, </a:t>
            </a:r>
            <a:r>
              <a:rPr lang="en-US" b="1" i="1" dirty="0"/>
              <a:t>on average, students who reach greater DOK levels more regularly will have increased student achievement</a:t>
            </a:r>
            <a:r>
              <a:rPr lang="en-US" dirty="0"/>
              <a:t>. </a:t>
            </a:r>
          </a:p>
          <a:p>
            <a:endParaRPr lang="en-US" dirty="0"/>
          </a:p>
          <a:p>
            <a:r>
              <a:rPr lang="en-US" b="1" i="1" dirty="0"/>
              <a:t>Level 1 </a:t>
            </a:r>
            <a:r>
              <a:rPr lang="en-US" dirty="0"/>
              <a:t>involves recall and the response is automatic. Students either know the answer or not. Level 1 activities require students to demonstrate a rote response, follow a set of procedures, or perform simple calculations. </a:t>
            </a:r>
          </a:p>
          <a:p>
            <a:endParaRPr lang="en-US" dirty="0"/>
          </a:p>
          <a:p>
            <a:pPr defTabSz="931774">
              <a:defRPr/>
            </a:pPr>
            <a:r>
              <a:rPr lang="en-US" dirty="0"/>
              <a:t>Such as, list 15 building products and find a “green” alternative to each one. - Current CST - California Standards Test</a:t>
            </a:r>
          </a:p>
          <a:p>
            <a:endParaRPr lang="en-US" dirty="0"/>
          </a:p>
          <a:p>
            <a:endParaRPr lang="en-US" dirty="0" smtClean="0"/>
          </a:p>
        </p:txBody>
      </p:sp>
    </p:spTree>
    <p:extLst>
      <p:ext uri="{BB962C8B-B14F-4D97-AF65-F5344CB8AC3E}">
        <p14:creationId xmlns:p14="http://schemas.microsoft.com/office/powerpoint/2010/main" val="2431159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8">
              <a:defRPr sz="1300">
                <a:solidFill>
                  <a:srgbClr val="000054"/>
                </a:solidFill>
                <a:latin typeface="Arial" pitchFamily="34" charset="0"/>
                <a:ea typeface="MS PGothic" pitchFamily="34" charset="-128"/>
              </a:defRPr>
            </a:lvl1pPr>
            <a:lvl2pPr marL="757066" indent="-291179" defTabSz="949568">
              <a:defRPr sz="1300">
                <a:solidFill>
                  <a:srgbClr val="000054"/>
                </a:solidFill>
                <a:latin typeface="Arial" pitchFamily="34" charset="0"/>
                <a:ea typeface="MS PGothic" pitchFamily="34" charset="-128"/>
              </a:defRPr>
            </a:lvl2pPr>
            <a:lvl3pPr marL="1164717" indent="-232943" defTabSz="949568">
              <a:defRPr sz="1300">
                <a:solidFill>
                  <a:srgbClr val="000054"/>
                </a:solidFill>
                <a:latin typeface="Arial" pitchFamily="34" charset="0"/>
                <a:ea typeface="MS PGothic" pitchFamily="34" charset="-128"/>
              </a:defRPr>
            </a:lvl3pPr>
            <a:lvl4pPr marL="1630604" indent="-232943" defTabSz="949568">
              <a:defRPr sz="1300">
                <a:solidFill>
                  <a:srgbClr val="000054"/>
                </a:solidFill>
                <a:latin typeface="Arial" pitchFamily="34" charset="0"/>
                <a:ea typeface="MS PGothic" pitchFamily="34" charset="-128"/>
              </a:defRPr>
            </a:lvl4pPr>
            <a:lvl5pPr marL="2096491" indent="-232943" defTabSz="949568">
              <a:defRPr sz="1300">
                <a:solidFill>
                  <a:srgbClr val="000054"/>
                </a:solidFill>
                <a:latin typeface="Arial" pitchFamily="34" charset="0"/>
                <a:ea typeface="MS PGothic" pitchFamily="34" charset="-128"/>
              </a:defRPr>
            </a:lvl5pPr>
            <a:lvl6pPr marL="2562377"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6pPr>
            <a:lvl7pPr marL="3028264"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7pPr>
            <a:lvl8pPr marL="3494151"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8pPr>
            <a:lvl9pPr marL="3960038"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38</a:t>
            </a:fld>
            <a:endParaRPr lang="en-US" sz="1200"/>
          </a:p>
        </p:txBody>
      </p:sp>
      <p:sp>
        <p:nvSpPr>
          <p:cNvPr id="59395" name="Rectangle 2"/>
          <p:cNvSpPr>
            <a:spLocks noGrp="1" noRot="1" noChangeAspect="1" noChangeArrowheads="1" noTextEdit="1"/>
          </p:cNvSpPr>
          <p:nvPr>
            <p:ph type="sldImg"/>
          </p:nvPr>
        </p:nvSpPr>
        <p:spPr>
          <a:xfrm>
            <a:off x="1117600" y="696913"/>
            <a:ext cx="4646613" cy="3486150"/>
          </a:xfrm>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a:defRPr/>
            </a:pPr>
            <a:r>
              <a:rPr lang="en-US" b="1" i="1" dirty="0"/>
              <a:t>Level 2 </a:t>
            </a:r>
            <a:r>
              <a:rPr lang="en-US" dirty="0"/>
              <a:t>activities are </a:t>
            </a:r>
            <a:r>
              <a:rPr lang="en-US" b="1" i="1" dirty="0"/>
              <a:t>more complex and require students to engage in mental processing and reasoning beyond a habitual response</a:t>
            </a:r>
            <a:r>
              <a:rPr lang="en-US" dirty="0"/>
              <a:t>. These activities make students decide how to approach the problem, involving interpreting and developing relationships among concepts. </a:t>
            </a:r>
          </a:p>
          <a:p>
            <a:pPr defTabSz="931774">
              <a:defRPr/>
            </a:pPr>
            <a:endParaRPr lang="en-US" dirty="0"/>
          </a:p>
          <a:p>
            <a:pPr defTabSz="931774">
              <a:defRPr/>
            </a:pPr>
            <a:r>
              <a:rPr lang="en-US" dirty="0"/>
              <a:t>Such as, construct a 1/8th scale model of a garage using only recycled materials. </a:t>
            </a:r>
          </a:p>
          <a:p>
            <a:endParaRPr lang="en-US" dirty="0" smtClean="0"/>
          </a:p>
        </p:txBody>
      </p:sp>
    </p:spTree>
    <p:extLst>
      <p:ext uri="{BB962C8B-B14F-4D97-AF65-F5344CB8AC3E}">
        <p14:creationId xmlns:p14="http://schemas.microsoft.com/office/powerpoint/2010/main" val="20706702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8">
              <a:defRPr sz="1300">
                <a:solidFill>
                  <a:srgbClr val="000054"/>
                </a:solidFill>
                <a:latin typeface="Arial" pitchFamily="34" charset="0"/>
                <a:ea typeface="MS PGothic" pitchFamily="34" charset="-128"/>
              </a:defRPr>
            </a:lvl1pPr>
            <a:lvl2pPr marL="757066" indent="-291179" defTabSz="949568">
              <a:defRPr sz="1300">
                <a:solidFill>
                  <a:srgbClr val="000054"/>
                </a:solidFill>
                <a:latin typeface="Arial" pitchFamily="34" charset="0"/>
                <a:ea typeface="MS PGothic" pitchFamily="34" charset="-128"/>
              </a:defRPr>
            </a:lvl2pPr>
            <a:lvl3pPr marL="1164717" indent="-232943" defTabSz="949568">
              <a:defRPr sz="1300">
                <a:solidFill>
                  <a:srgbClr val="000054"/>
                </a:solidFill>
                <a:latin typeface="Arial" pitchFamily="34" charset="0"/>
                <a:ea typeface="MS PGothic" pitchFamily="34" charset="-128"/>
              </a:defRPr>
            </a:lvl3pPr>
            <a:lvl4pPr marL="1630604" indent="-232943" defTabSz="949568">
              <a:defRPr sz="1300">
                <a:solidFill>
                  <a:srgbClr val="000054"/>
                </a:solidFill>
                <a:latin typeface="Arial" pitchFamily="34" charset="0"/>
                <a:ea typeface="MS PGothic" pitchFamily="34" charset="-128"/>
              </a:defRPr>
            </a:lvl4pPr>
            <a:lvl5pPr marL="2096491" indent="-232943" defTabSz="949568">
              <a:defRPr sz="1300">
                <a:solidFill>
                  <a:srgbClr val="000054"/>
                </a:solidFill>
                <a:latin typeface="Arial" pitchFamily="34" charset="0"/>
                <a:ea typeface="MS PGothic" pitchFamily="34" charset="-128"/>
              </a:defRPr>
            </a:lvl5pPr>
            <a:lvl6pPr marL="2562377"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6pPr>
            <a:lvl7pPr marL="3028264"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7pPr>
            <a:lvl8pPr marL="3494151"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8pPr>
            <a:lvl9pPr marL="3960038"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39</a:t>
            </a:fld>
            <a:endParaRPr lang="en-US" sz="1200"/>
          </a:p>
        </p:txBody>
      </p:sp>
      <p:sp>
        <p:nvSpPr>
          <p:cNvPr id="59395" name="Rectangle 2"/>
          <p:cNvSpPr>
            <a:spLocks noGrp="1" noRot="1" noChangeAspect="1" noChangeArrowheads="1" noTextEdit="1"/>
          </p:cNvSpPr>
          <p:nvPr>
            <p:ph type="sldImg"/>
          </p:nvPr>
        </p:nvSpPr>
        <p:spPr>
          <a:xfrm>
            <a:off x="1117600" y="696913"/>
            <a:ext cx="4646613" cy="3486150"/>
          </a:xfrm>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1" dirty="0"/>
              <a:t>Level 3 </a:t>
            </a:r>
            <a:r>
              <a:rPr lang="en-US" dirty="0"/>
              <a:t>activities </a:t>
            </a:r>
            <a:r>
              <a:rPr lang="en-US" b="1" i="1" dirty="0"/>
              <a:t>necessitate higher cognitive demands than the previous two levels. At Level 3 students are providing evidentiary support and reasoning for conclusions they draw</a:t>
            </a:r>
            <a:r>
              <a:rPr lang="en-US" dirty="0"/>
              <a:t>. In most instances, having students </a:t>
            </a:r>
            <a:r>
              <a:rPr lang="en-US" u="sng" dirty="0"/>
              <a:t>explain and justify their thinking is at a Level 3</a:t>
            </a:r>
            <a:r>
              <a:rPr lang="en-US" dirty="0"/>
              <a:t>. Typically, Level 3 activities have more than one correct response or approach to the problem. </a:t>
            </a:r>
          </a:p>
          <a:p>
            <a:endParaRPr lang="en-US" dirty="0" smtClean="0"/>
          </a:p>
          <a:p>
            <a:r>
              <a:rPr lang="en-US" dirty="0" smtClean="0"/>
              <a:t>Such as, explain</a:t>
            </a:r>
            <a:r>
              <a:rPr lang="en-US" baseline="0" dirty="0" smtClean="0"/>
              <a:t> the advantages and disadvantages of using recycled building materials.</a:t>
            </a:r>
            <a:endParaRPr lang="en-US" dirty="0" smtClean="0"/>
          </a:p>
        </p:txBody>
      </p:sp>
    </p:spTree>
    <p:extLst>
      <p:ext uri="{BB962C8B-B14F-4D97-AF65-F5344CB8AC3E}">
        <p14:creationId xmlns:p14="http://schemas.microsoft.com/office/powerpoint/2010/main" val="48206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the state board adopted the common core state standards, the need arose to align the CTE standards with the new common core. </a:t>
            </a:r>
            <a:r>
              <a:rPr lang="en-US" baseline="0" dirty="0" smtClean="0">
                <a:solidFill>
                  <a:srgbClr val="FFFF00"/>
                </a:solidFill>
              </a:rPr>
              <a:t>Therefore, </a:t>
            </a:r>
            <a:r>
              <a:rPr lang="en-US" b="1" baseline="0" dirty="0" smtClean="0">
                <a:solidFill>
                  <a:srgbClr val="FFFF00"/>
                </a:solidFill>
              </a:rPr>
              <a:t>the new model CTE standards were developed with deliberate parallels to Common Core State Standards. The Standards become your daily TARGETS.  The “To Do” words are in the standards.  There is no need to rewrite objectives &amp; Standards to get the objective of the lessons across</a:t>
            </a:r>
            <a:r>
              <a:rPr lang="en-US" b="1" baseline="0" dirty="0" smtClean="0"/>
              <a:t>. </a:t>
            </a:r>
          </a:p>
          <a:p>
            <a:r>
              <a:rPr lang="en-US" baseline="0" dirty="0" smtClean="0"/>
              <a:t>Say something like, “The new standards are fewer clearer and deeper similar to common core, based on research, and aligned with postsecondary and  work expectations. They are measurable because college and career readiness demands that career readiness be measured.”</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4</a:t>
            </a:fld>
            <a:endParaRPr lang="en-US"/>
          </a:p>
        </p:txBody>
      </p:sp>
    </p:spTree>
    <p:extLst>
      <p:ext uri="{BB962C8B-B14F-4D97-AF65-F5344CB8AC3E}">
        <p14:creationId xmlns:p14="http://schemas.microsoft.com/office/powerpoint/2010/main" val="39409458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8">
              <a:defRPr sz="1300">
                <a:solidFill>
                  <a:srgbClr val="000054"/>
                </a:solidFill>
                <a:latin typeface="Arial" pitchFamily="34" charset="0"/>
                <a:ea typeface="MS PGothic" pitchFamily="34" charset="-128"/>
              </a:defRPr>
            </a:lvl1pPr>
            <a:lvl2pPr marL="757066" indent="-291179" defTabSz="949568">
              <a:defRPr sz="1300">
                <a:solidFill>
                  <a:srgbClr val="000054"/>
                </a:solidFill>
                <a:latin typeface="Arial" pitchFamily="34" charset="0"/>
                <a:ea typeface="MS PGothic" pitchFamily="34" charset="-128"/>
              </a:defRPr>
            </a:lvl2pPr>
            <a:lvl3pPr marL="1164717" indent="-232943" defTabSz="949568">
              <a:defRPr sz="1300">
                <a:solidFill>
                  <a:srgbClr val="000054"/>
                </a:solidFill>
                <a:latin typeface="Arial" pitchFamily="34" charset="0"/>
                <a:ea typeface="MS PGothic" pitchFamily="34" charset="-128"/>
              </a:defRPr>
            </a:lvl3pPr>
            <a:lvl4pPr marL="1630604" indent="-232943" defTabSz="949568">
              <a:defRPr sz="1300">
                <a:solidFill>
                  <a:srgbClr val="000054"/>
                </a:solidFill>
                <a:latin typeface="Arial" pitchFamily="34" charset="0"/>
                <a:ea typeface="MS PGothic" pitchFamily="34" charset="-128"/>
              </a:defRPr>
            </a:lvl4pPr>
            <a:lvl5pPr marL="2096491" indent="-232943" defTabSz="949568">
              <a:defRPr sz="1300">
                <a:solidFill>
                  <a:srgbClr val="000054"/>
                </a:solidFill>
                <a:latin typeface="Arial" pitchFamily="34" charset="0"/>
                <a:ea typeface="MS PGothic" pitchFamily="34" charset="-128"/>
              </a:defRPr>
            </a:lvl5pPr>
            <a:lvl6pPr marL="2562377"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6pPr>
            <a:lvl7pPr marL="3028264"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7pPr>
            <a:lvl8pPr marL="3494151"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8pPr>
            <a:lvl9pPr marL="3960038" indent="-232943" defTabSz="949568" eaLnBrk="0" fontAlgn="base" hangingPunct="0">
              <a:spcBef>
                <a:spcPct val="0"/>
              </a:spcBef>
              <a:spcAft>
                <a:spcPct val="0"/>
              </a:spcAft>
              <a:defRPr sz="1300">
                <a:solidFill>
                  <a:srgbClr val="000054"/>
                </a:solidFill>
                <a:latin typeface="Arial" pitchFamily="34" charset="0"/>
                <a:ea typeface="MS PGothic" pitchFamily="34" charset="-128"/>
              </a:defRPr>
            </a:lvl9pPr>
          </a:lstStyle>
          <a:p>
            <a:fld id="{7D33226C-077E-431D-8ADA-BF959C09C269}" type="slidenum">
              <a:rPr lang="en-US" sz="1200"/>
              <a:pPr/>
              <a:t>40</a:t>
            </a:fld>
            <a:endParaRPr lang="en-US" sz="1200"/>
          </a:p>
        </p:txBody>
      </p:sp>
      <p:sp>
        <p:nvSpPr>
          <p:cNvPr id="59395" name="Rectangle 2"/>
          <p:cNvSpPr>
            <a:spLocks noGrp="1" noRot="1" noChangeAspect="1" noChangeArrowheads="1" noTextEdit="1"/>
          </p:cNvSpPr>
          <p:nvPr>
            <p:ph type="sldImg"/>
          </p:nvPr>
        </p:nvSpPr>
        <p:spPr>
          <a:xfrm>
            <a:off x="1117600" y="696913"/>
            <a:ext cx="4646613" cy="3486150"/>
          </a:xfrm>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a:defRPr/>
            </a:pPr>
            <a:r>
              <a:rPr lang="en-US" b="1" i="1" dirty="0"/>
              <a:t>Level 4 </a:t>
            </a:r>
            <a:r>
              <a:rPr lang="en-US" dirty="0"/>
              <a:t>includes those </a:t>
            </a:r>
            <a:r>
              <a:rPr lang="en-US" b="1" i="1" dirty="0"/>
              <a:t>tasks in which students must demonstrate reasoning, planning, and developing connections within and beyond a content area</a:t>
            </a:r>
            <a:r>
              <a:rPr lang="en-US" dirty="0"/>
              <a:t>. The new Smarter Balanced assessments will include questions from the higher levels of Depth of Knowledge. These tasks should be incorporated into the curriculum since it is this type of thinking we want to encourage from all of our students. </a:t>
            </a:r>
          </a:p>
          <a:p>
            <a:endParaRPr lang="en-US" dirty="0" smtClean="0"/>
          </a:p>
          <a:p>
            <a:r>
              <a:rPr lang="en-US" dirty="0" smtClean="0"/>
              <a:t>Such as, develop a wind-resistant</a:t>
            </a:r>
            <a:r>
              <a:rPr lang="en-US" baseline="0" dirty="0" smtClean="0"/>
              <a:t> solar carport for student parking lots and convince the school board to fund it.</a:t>
            </a:r>
          </a:p>
          <a:p>
            <a:endParaRPr lang="en-US" baseline="0" dirty="0" smtClean="0"/>
          </a:p>
          <a:p>
            <a:r>
              <a:rPr lang="en-US" baseline="0" dirty="0" smtClean="0"/>
              <a:t>The new Smarter Balanced Assessment will be level 3 &amp; 4 questions. </a:t>
            </a:r>
          </a:p>
          <a:p>
            <a:endParaRPr lang="en-US" baseline="0" dirty="0" smtClean="0"/>
          </a:p>
          <a:p>
            <a:r>
              <a:rPr lang="en-US" b="1" baseline="0" dirty="0" smtClean="0"/>
              <a:t>Now that we have explored the major new features and research underlying the new CTE Model Curriculum Standards how does it integrate with the Common Core State Standards? </a:t>
            </a:r>
            <a:endParaRPr lang="en-US" b="1" dirty="0" smtClean="0"/>
          </a:p>
          <a:p>
            <a:endParaRPr lang="en-US" dirty="0" smtClean="0"/>
          </a:p>
        </p:txBody>
      </p:sp>
    </p:spTree>
    <p:extLst>
      <p:ext uri="{BB962C8B-B14F-4D97-AF65-F5344CB8AC3E}">
        <p14:creationId xmlns:p14="http://schemas.microsoft.com/office/powerpoint/2010/main" val="30791413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of trainers – the following</a:t>
            </a:r>
            <a:r>
              <a:rPr lang="en-US" baseline="0" dirty="0" smtClean="0"/>
              <a:t> 6 slides will discuss how the CTE Standards integrate with the Common Core State Standards including the 12 Standards for Career Ready Practice that ALL students (not just CTE students) should know.</a:t>
            </a:r>
          </a:p>
          <a:p>
            <a:r>
              <a:rPr lang="en-US" b="1" baseline="0" dirty="0" smtClean="0"/>
              <a:t>The former Foundation standards which are now called the Anchor Standards are common across ALL industry sectors and the Pathway Standards  which are specific to each industry</a:t>
            </a:r>
            <a:r>
              <a:rPr lang="en-US" baseline="0" dirty="0" smtClean="0"/>
              <a:t>.</a:t>
            </a:r>
          </a:p>
          <a:p>
            <a:endParaRPr lang="en-US" baseline="0" dirty="0" smtClean="0"/>
          </a:p>
          <a:p>
            <a:r>
              <a:rPr lang="en-US" baseline="0" dirty="0" smtClean="0"/>
              <a:t>(See notes under each slide for additional information)</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41</a:t>
            </a:fld>
            <a:endParaRPr lang="en-US"/>
          </a:p>
        </p:txBody>
      </p:sp>
    </p:spTree>
    <p:extLst>
      <p:ext uri="{BB962C8B-B14F-4D97-AF65-F5344CB8AC3E}">
        <p14:creationId xmlns:p14="http://schemas.microsoft.com/office/powerpoint/2010/main" val="641898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1" dirty="0" smtClean="0"/>
              <a:t>The standards for career ready practice </a:t>
            </a:r>
            <a:r>
              <a:rPr lang="en-US" dirty="0" smtClean="0"/>
              <a:t>are what all high</a:t>
            </a:r>
            <a:r>
              <a:rPr lang="en-US" baseline="0" dirty="0" smtClean="0"/>
              <a:t> school students need to be employable and college ready.</a:t>
            </a:r>
          </a:p>
          <a:p>
            <a:endParaRPr lang="en-US" baseline="0" dirty="0" smtClean="0"/>
          </a:p>
          <a:p>
            <a:r>
              <a:rPr lang="en-US" b="1" baseline="0" dirty="0" smtClean="0"/>
              <a:t>The industry sector anchor standards (also known in the CDE document as Knowledge and Performance Anchor Standards)  </a:t>
            </a:r>
            <a:r>
              <a:rPr lang="en-US" baseline="0" dirty="0" smtClean="0"/>
              <a:t>are common across the entire industry sector and are what students in that sector need to understand and apply. They are aligned to the ELA common core state standards as all forms of literacy are critical in every industry sector.</a:t>
            </a:r>
          </a:p>
          <a:p>
            <a:endParaRPr lang="en-US" baseline="0" dirty="0" smtClean="0"/>
          </a:p>
          <a:p>
            <a:r>
              <a:rPr lang="en-US" b="1" baseline="0" dirty="0" smtClean="0"/>
              <a:t>The pathway standards </a:t>
            </a:r>
            <a:r>
              <a:rPr lang="en-US" baseline="0" dirty="0" smtClean="0"/>
              <a:t>are the next level above the anchor and these are specific to a pathway within that industry sector that leads to a student being career ready.</a:t>
            </a:r>
          </a:p>
          <a:p>
            <a:endParaRPr lang="en-US" baseline="0" dirty="0" smtClean="0"/>
          </a:p>
          <a:p>
            <a:r>
              <a:rPr lang="en-US" b="1" baseline="0" dirty="0" smtClean="0"/>
              <a:t>The industry specific standards</a:t>
            </a:r>
            <a:r>
              <a:rPr lang="en-US" baseline="0" dirty="0" smtClean="0"/>
              <a:t> are standards not covered in our document but are specific to industry that might require certification </a:t>
            </a:r>
          </a:p>
          <a:p>
            <a:r>
              <a:rPr lang="en-US" baseline="0" dirty="0" smtClean="0"/>
              <a:t> </a:t>
            </a:r>
          </a:p>
          <a:p>
            <a:pPr algn="r"/>
            <a:r>
              <a:rPr lang="en-US" b="1" baseline="0" dirty="0" smtClean="0"/>
              <a:t>An employer </a:t>
            </a:r>
            <a:r>
              <a:rPr lang="en-US" baseline="0" dirty="0" smtClean="0"/>
              <a:t>may require additional training beyond the industry certificate.</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42</a:t>
            </a:fld>
            <a:endParaRPr lang="en-US"/>
          </a:p>
        </p:txBody>
      </p:sp>
    </p:spTree>
    <p:extLst>
      <p:ext uri="{BB962C8B-B14F-4D97-AF65-F5344CB8AC3E}">
        <p14:creationId xmlns:p14="http://schemas.microsoft.com/office/powerpoint/2010/main" val="17047264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Standards for Career Ready</a:t>
            </a:r>
            <a:r>
              <a:rPr lang="en-US" baseline="0" dirty="0" smtClean="0"/>
              <a:t> Practice: reference pages 11 &amp; 12 of the CTE Model Curriculum Standards Executive Summary.</a:t>
            </a:r>
          </a:p>
          <a:p>
            <a:endParaRPr lang="en-US" dirty="0" smtClean="0"/>
          </a:p>
          <a:p>
            <a:r>
              <a:rPr lang="en-US" dirty="0" smtClean="0"/>
              <a:t>Cue audience to pull out/ or pass out Handout module 1-#4:</a:t>
            </a:r>
            <a:r>
              <a:rPr lang="en-US" baseline="0" dirty="0" smtClean="0"/>
              <a:t> Standards for Career Ready Practice </a:t>
            </a:r>
          </a:p>
          <a:p>
            <a:endParaRPr lang="en-US" baseline="0" dirty="0" smtClean="0"/>
          </a:p>
          <a:p>
            <a:r>
              <a:rPr lang="en-US" b="1" i="1" baseline="0" dirty="0" smtClean="0"/>
              <a:t>These are for ALL students, not just CTE students!</a:t>
            </a:r>
          </a:p>
          <a:p>
            <a:endParaRPr lang="en-US" baseline="0" dirty="0" smtClean="0"/>
          </a:p>
          <a:p>
            <a:r>
              <a:rPr lang="en-US" sz="1200" b="1" kern="1200" dirty="0" smtClean="0">
                <a:solidFill>
                  <a:schemeClr val="tx1"/>
                </a:solidFill>
                <a:effectLst/>
                <a:latin typeface="+mn-lt"/>
                <a:ea typeface="+mn-ea"/>
                <a:cs typeface="+mn-cs"/>
              </a:rPr>
              <a:t>This is the foundation that all students need to be ready for careers AND college</a:t>
            </a:r>
            <a:r>
              <a:rPr lang="en-US" sz="1200" kern="1200" dirty="0" smtClean="0">
                <a:solidFill>
                  <a:schemeClr val="tx1"/>
                </a:solidFill>
                <a:effectLst/>
                <a:latin typeface="+mn-lt"/>
                <a:ea typeface="+mn-ea"/>
                <a:cs typeface="+mn-cs"/>
              </a:rPr>
              <a:t>. We will take a closer look at these in Module 2.</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43</a:t>
            </a:fld>
            <a:endParaRPr lang="en-US"/>
          </a:p>
        </p:txBody>
      </p:sp>
    </p:spTree>
    <p:extLst>
      <p:ext uri="{BB962C8B-B14F-4D97-AF65-F5344CB8AC3E}">
        <p14:creationId xmlns:p14="http://schemas.microsoft.com/office/powerpoint/2010/main" val="7508310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They are adapted from the National Common Career Technical Core and funded by the National Association of State Directors of CTE Consortium; over 42 states were involved in the development of these practices.  This was a national effort to make certain ALL students get this information.  These are the updated version of the 21st SCANS skills.  </a:t>
            </a:r>
            <a:r>
              <a:rPr lang="en-US" sz="1200" kern="1200" dirty="0" smtClean="0">
                <a:solidFill>
                  <a:schemeClr val="tx1"/>
                </a:solidFill>
                <a:effectLst/>
                <a:latin typeface="+mn-lt"/>
                <a:ea typeface="+mn-ea"/>
                <a:cs typeface="+mn-cs"/>
              </a:rPr>
              <a:t>Discuss these standards in depth.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BA0519B-7105-4EDC-940A-9297343DADA4}" type="slidenum">
              <a:rPr lang="en-US" smtClean="0"/>
              <a:pPr/>
              <a:t>44</a:t>
            </a:fld>
            <a:endParaRPr lang="en-US"/>
          </a:p>
        </p:txBody>
      </p:sp>
    </p:spTree>
    <p:extLst>
      <p:ext uri="{BB962C8B-B14F-4D97-AF65-F5344CB8AC3E}">
        <p14:creationId xmlns:p14="http://schemas.microsoft.com/office/powerpoint/2010/main" val="35527061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View the resources and</a:t>
            </a:r>
            <a:r>
              <a:rPr lang="en-US" baseline="0" dirty="0" smtClean="0"/>
              <a:t> lesson plans online.</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45</a:t>
            </a:fld>
            <a:endParaRPr lang="en-US"/>
          </a:p>
        </p:txBody>
      </p:sp>
    </p:spTree>
    <p:extLst>
      <p:ext uri="{BB962C8B-B14F-4D97-AF65-F5344CB8AC3E}">
        <p14:creationId xmlns:p14="http://schemas.microsoft.com/office/powerpoint/2010/main" val="3404586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audience for questions and comments.</a:t>
            </a:r>
            <a:endParaRPr lang="en-US" dirty="0"/>
          </a:p>
        </p:txBody>
      </p:sp>
      <p:sp>
        <p:nvSpPr>
          <p:cNvPr id="4" name="Slide Number Placeholder 3"/>
          <p:cNvSpPr>
            <a:spLocks noGrp="1"/>
          </p:cNvSpPr>
          <p:nvPr>
            <p:ph type="sldNum" sz="quarter" idx="10"/>
          </p:nvPr>
        </p:nvSpPr>
        <p:spPr/>
        <p:txBody>
          <a:bodyPr/>
          <a:lstStyle/>
          <a:p>
            <a:fld id="{EBA0519B-7105-4EDC-940A-9297343DADA4}" type="slidenum">
              <a:rPr lang="en-US" smtClean="0"/>
              <a:pPr/>
              <a:t>46</a:t>
            </a:fld>
            <a:endParaRPr lang="en-US"/>
          </a:p>
        </p:txBody>
      </p:sp>
    </p:spTree>
    <p:extLst>
      <p:ext uri="{BB962C8B-B14F-4D97-AF65-F5344CB8AC3E}">
        <p14:creationId xmlns:p14="http://schemas.microsoft.com/office/powerpoint/2010/main" val="1473898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2C002EFD-3E85-42C1-9553-76CFA24C5A5D}" type="slidenum">
              <a:rPr lang="en-US" altLang="en-US" smtClean="0">
                <a:latin typeface="Arial" charset="0"/>
              </a:rPr>
              <a:pPr/>
              <a:t>5</a:t>
            </a:fld>
            <a:endParaRPr lang="en-US" alt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Again the three (3) Industry sectors in which HECT standards are found are Education, Child Development, Family Services, Fashion and Interior Design, and Hospitality, Tourism, and Recreation </a:t>
            </a:r>
          </a:p>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BF60F2D1-E40B-4A10-849E-A144B84852FF}" type="slidenum">
              <a:rPr lang="en-US" altLang="en-US" smtClean="0">
                <a:latin typeface="Arial" charset="0"/>
              </a:rPr>
              <a:pPr/>
              <a:t>6</a:t>
            </a:fld>
            <a:endParaRPr lang="en-US" alt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HECT Standards were developed for both Consumer &amp; Family Studies (CFS)- Grades 7-12 and Home Economics Related Occupations (HERO) – Grades 11-12 </a:t>
            </a:r>
          </a:p>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E8CDF605-519C-4AAD-9669-6855678624D9}" type="slidenum">
              <a:rPr lang="en-US" altLang="en-US" smtClean="0">
                <a:latin typeface="Arial" charset="0"/>
              </a:rPr>
              <a:pPr/>
              <a:t>7</a:t>
            </a:fld>
            <a:endParaRPr lang="en-US" alt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you look in the CTE Standards document you will find two types of Standards : </a:t>
            </a:r>
            <a:r>
              <a:rPr lang="en-US" b="1" dirty="0" smtClean="0"/>
              <a:t>Anchor</a:t>
            </a:r>
            <a:r>
              <a:rPr lang="en-US" dirty="0" smtClean="0"/>
              <a:t> – 11 per sector and </a:t>
            </a:r>
            <a:r>
              <a:rPr lang="en-US" b="1" dirty="0" smtClean="0"/>
              <a:t>Career Pathway </a:t>
            </a:r>
            <a:r>
              <a:rPr lang="en-US" dirty="0" smtClean="0"/>
              <a:t> with</a:t>
            </a:r>
            <a:r>
              <a:rPr lang="en-US" b="1" dirty="0" smtClean="0"/>
              <a:t>1-7</a:t>
            </a:r>
            <a:r>
              <a:rPr lang="en-US" dirty="0" smtClean="0"/>
              <a:t> pathways per sector.  As we look more closely all this becomes more clear.</a:t>
            </a:r>
          </a:p>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D1D4B40F-E50D-4FEE-B0D3-0D74C22628BE}" type="slidenum">
              <a:rPr lang="en-US" altLang="en-US" smtClean="0">
                <a:latin typeface="Arial" charset="0"/>
              </a:rPr>
              <a:pPr/>
              <a:t>8</a:t>
            </a:fld>
            <a:endParaRPr lang="en-US" alt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look first at the </a:t>
            </a:r>
            <a:r>
              <a:rPr lang="en-US" b="1" dirty="0" smtClean="0"/>
              <a:t>Anchor Standards</a:t>
            </a:r>
            <a:r>
              <a:rPr lang="en-US" dirty="0" smtClean="0"/>
              <a:t> which are the same for all 15 Industry Sectors. Look in</a:t>
            </a:r>
            <a:r>
              <a:rPr lang="en-US" baseline="0" dirty="0" smtClean="0"/>
              <a:t> your turquoise standards book, this replaces the old blue book.  Turn to page 6. </a:t>
            </a:r>
            <a:r>
              <a:rPr lang="en-US" dirty="0" smtClean="0"/>
              <a:t> The first is </a:t>
            </a:r>
            <a:r>
              <a:rPr lang="en-US" i="1" dirty="0" smtClean="0"/>
              <a:t>Academics </a:t>
            </a:r>
            <a:r>
              <a:rPr lang="en-US" dirty="0" smtClean="0"/>
              <a:t>and includes the Common</a:t>
            </a:r>
            <a:r>
              <a:rPr lang="en-US" baseline="0" dirty="0" smtClean="0"/>
              <a:t> Core standards. Turn to page 9 to see a sample of the Academic Alignment Matrix . We have done the hard work for you by aligning the CTE Pathway standards to the Common Core in an academic matrix at the end of each industry sector. (Read for example on page 9)  Anchor Standard 2 is Communication and there is a direct alignment with this standard to the common core LS 9-10, 11-12.6.</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third anchor standard is </a:t>
            </a:r>
            <a:r>
              <a:rPr lang="en-US" i="1" dirty="0" smtClean="0"/>
              <a:t>Career Planning and Management</a:t>
            </a:r>
            <a:r>
              <a:rPr lang="en-US" dirty="0" smtClean="0"/>
              <a:t>, 4.0 </a:t>
            </a:r>
            <a:r>
              <a:rPr lang="en-US" i="1" dirty="0" smtClean="0"/>
              <a:t>Technology</a:t>
            </a:r>
            <a:r>
              <a:rPr lang="en-US" dirty="0" smtClean="0"/>
              <a:t>, 5.0 </a:t>
            </a:r>
            <a:r>
              <a:rPr lang="en-US" i="1" dirty="0" smtClean="0"/>
              <a:t>Problem Solving and Critical Thinking</a:t>
            </a:r>
            <a:r>
              <a:rPr lang="en-US" dirty="0" smtClean="0"/>
              <a:t>, 6.0 </a:t>
            </a:r>
            <a:r>
              <a:rPr lang="en-US" i="1" dirty="0" smtClean="0"/>
              <a:t>Health and Safety</a:t>
            </a:r>
            <a:r>
              <a:rPr lang="en-US" dirty="0" smtClean="0"/>
              <a:t>, 7.0 </a:t>
            </a:r>
            <a:r>
              <a:rPr lang="en-US" i="1" dirty="0" smtClean="0"/>
              <a:t>Responsibility and Flexibility</a:t>
            </a:r>
            <a:r>
              <a:rPr lang="en-US" dirty="0" smtClean="0"/>
              <a:t> and 8.0 </a:t>
            </a:r>
            <a:r>
              <a:rPr lang="en-US" i="1" dirty="0" smtClean="0"/>
              <a:t>Ethics and Legal Responsibilities</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9.0 </a:t>
            </a:r>
            <a:r>
              <a:rPr lang="en-US" b="1" dirty="0" smtClean="0"/>
              <a:t>Leadership and Teamwork ; </a:t>
            </a:r>
            <a:r>
              <a:rPr lang="en-US" b="1" i="1" dirty="0" smtClean="0"/>
              <a:t>FHA-HER0</a:t>
            </a:r>
            <a:r>
              <a:rPr lang="en-US" i="1" dirty="0" smtClean="0"/>
              <a:t> is our showcase for program promotion</a:t>
            </a:r>
            <a:r>
              <a:rPr lang="en-US" dirty="0" smtClean="0"/>
              <a:t> and 10.0 </a:t>
            </a:r>
            <a:r>
              <a:rPr lang="en-US" b="1" dirty="0" smtClean="0"/>
              <a:t>Technical Knowledge and Skills</a:t>
            </a:r>
            <a:r>
              <a:rPr lang="en-US" dirty="0" smtClean="0"/>
              <a:t> which varies from sector to sector and is </a:t>
            </a:r>
            <a:r>
              <a:rPr lang="en-US" i="1" dirty="0" smtClean="0"/>
              <a:t>where we find CFS in  HECT Sectors</a:t>
            </a:r>
            <a:r>
              <a:rPr lang="en-US" dirty="0" smtClean="0"/>
              <a:t> only). The final anchor standard 11.0 is </a:t>
            </a:r>
            <a:r>
              <a:rPr lang="en-US" i="1" dirty="0" smtClean="0"/>
              <a:t>Demonstration and Application</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Remember, every industry sector has 11 anchor standards and you will find CFS standards in Anchor Standard #10, while the HERO Standards are found in the CTE Career Pathway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eaLnBrk="1" hangingPunct="1"/>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8688">
              <a:defRPr>
                <a:solidFill>
                  <a:schemeClr val="tx1"/>
                </a:solidFill>
                <a:latin typeface="Verdana" pitchFamily="34" charset="0"/>
              </a:defRPr>
            </a:lvl1pPr>
            <a:lvl2pPr marL="742950" indent="-285750" defTabSz="928688">
              <a:defRPr>
                <a:solidFill>
                  <a:schemeClr val="tx1"/>
                </a:solidFill>
                <a:latin typeface="Verdana" pitchFamily="34" charset="0"/>
              </a:defRPr>
            </a:lvl2pPr>
            <a:lvl3pPr marL="1143000" indent="-228600" defTabSz="928688">
              <a:defRPr>
                <a:solidFill>
                  <a:schemeClr val="tx1"/>
                </a:solidFill>
                <a:latin typeface="Verdana" pitchFamily="34" charset="0"/>
              </a:defRPr>
            </a:lvl3pPr>
            <a:lvl4pPr marL="1600200" indent="-228600" defTabSz="928688">
              <a:defRPr>
                <a:solidFill>
                  <a:schemeClr val="tx1"/>
                </a:solidFill>
                <a:latin typeface="Verdana" pitchFamily="34" charset="0"/>
              </a:defRPr>
            </a:lvl4pPr>
            <a:lvl5pPr marL="2057400" indent="-228600" defTabSz="928688">
              <a:defRPr>
                <a:solidFill>
                  <a:schemeClr val="tx1"/>
                </a:solidFill>
                <a:latin typeface="Verdana" pitchFamily="34" charset="0"/>
              </a:defRPr>
            </a:lvl5pPr>
            <a:lvl6pPr marL="2514600" indent="-228600" defTabSz="928688" eaLnBrk="0" fontAlgn="base" hangingPunct="0">
              <a:spcBef>
                <a:spcPct val="0"/>
              </a:spcBef>
              <a:spcAft>
                <a:spcPct val="0"/>
              </a:spcAft>
              <a:defRPr>
                <a:solidFill>
                  <a:schemeClr val="tx1"/>
                </a:solidFill>
                <a:latin typeface="Verdana" pitchFamily="34" charset="0"/>
              </a:defRPr>
            </a:lvl6pPr>
            <a:lvl7pPr marL="2971800" indent="-228600" defTabSz="928688" eaLnBrk="0" fontAlgn="base" hangingPunct="0">
              <a:spcBef>
                <a:spcPct val="0"/>
              </a:spcBef>
              <a:spcAft>
                <a:spcPct val="0"/>
              </a:spcAft>
              <a:defRPr>
                <a:solidFill>
                  <a:schemeClr val="tx1"/>
                </a:solidFill>
                <a:latin typeface="Verdana" pitchFamily="34" charset="0"/>
              </a:defRPr>
            </a:lvl7pPr>
            <a:lvl8pPr marL="3429000" indent="-228600" defTabSz="928688" eaLnBrk="0" fontAlgn="base" hangingPunct="0">
              <a:spcBef>
                <a:spcPct val="0"/>
              </a:spcBef>
              <a:spcAft>
                <a:spcPct val="0"/>
              </a:spcAft>
              <a:defRPr>
                <a:solidFill>
                  <a:schemeClr val="tx1"/>
                </a:solidFill>
                <a:latin typeface="Verdana" pitchFamily="34" charset="0"/>
              </a:defRPr>
            </a:lvl8pPr>
            <a:lvl9pPr marL="3886200" indent="-228600" defTabSz="928688" eaLnBrk="0" fontAlgn="base" hangingPunct="0">
              <a:spcBef>
                <a:spcPct val="0"/>
              </a:spcBef>
              <a:spcAft>
                <a:spcPct val="0"/>
              </a:spcAft>
              <a:defRPr>
                <a:solidFill>
                  <a:schemeClr val="tx1"/>
                </a:solidFill>
                <a:latin typeface="Verdana" pitchFamily="34" charset="0"/>
              </a:defRPr>
            </a:lvl9pPr>
          </a:lstStyle>
          <a:p>
            <a:fld id="{A12617DD-60A8-4FA5-9CF7-F89620857E63}" type="slidenum">
              <a:rPr lang="en-US" altLang="en-US" smtClean="0">
                <a:latin typeface="Arial" charset="0"/>
              </a:rPr>
              <a:pPr/>
              <a:t>9</a:t>
            </a:fld>
            <a:endParaRPr lang="en-US" alt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Again there are 3 HECT industry sectors which contain 9 HERO Career Pathways based on instruction from the 7 CFS Content Areas</a:t>
            </a:r>
          </a:p>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5443" y="4934339"/>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57DF64E-1EC5-4A2C-957E-4BB67C5EC101}" type="datetime1">
              <a:rPr lang="en-US" smtClean="0"/>
              <a:pPr/>
              <a:t>2/27/2014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a:xfrm>
            <a:off x="304800" y="6026406"/>
            <a:ext cx="609600" cy="587119"/>
          </a:xfrm>
        </p:spPr>
        <p:txBody>
          <a:bodyPr/>
          <a:lstStyle>
            <a:lvl1pPr>
              <a:defRPr>
                <a:solidFill>
                  <a:srgbClr val="FFFFFF"/>
                </a:solidFill>
              </a:defRPr>
            </a:lvl1pPr>
            <a:extLst/>
          </a:lstStyle>
          <a:p>
            <a:fld id="{6C2A79DE-5516-410A-8EF5-1C73BCB8CF2A}"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FF1C74-BCC0-496C-A5EE-88B145A88908}" type="datetime1">
              <a:rPr lang="en-US" smtClean="0"/>
              <a:pPr/>
              <a:t>2/27/2014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2A79DE-5516-410A-8EF5-1C73BCB8CF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28A292-A533-4255-9975-A5716EE28177}" type="datetime1">
              <a:rPr lang="en-US" smtClean="0"/>
              <a:pPr/>
              <a:t>2/27/2014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2A79DE-5516-410A-8EF5-1C73BCB8CF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3235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879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2427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7080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7883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914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6997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4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457200" y="6248401"/>
            <a:ext cx="685800" cy="516294"/>
          </a:xfrm>
        </p:spPr>
        <p:txBody>
          <a:bodyPr/>
          <a:lstStyle>
            <a:lvl1pPr>
              <a:defRPr sz="1600">
                <a:solidFill>
                  <a:schemeClr val="bg1"/>
                </a:solidFill>
              </a:defRPr>
            </a:lvl1pPr>
            <a:extLst/>
          </a:lstStyle>
          <a:p>
            <a:fld id="{6C2A79DE-5516-410A-8EF5-1C73BCB8CF2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48400" y="5145311"/>
            <a:ext cx="2429076" cy="1619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1188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61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872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460E96-B1E0-44AD-90D7-902B33BB5A82}" type="datetime1">
              <a:rPr lang="en-US" smtClean="0"/>
              <a:pPr/>
              <a:t>2/27/2014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2A79DE-5516-410A-8EF5-1C73BCB8CF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10352D-2B0D-462D-9050-323C9E2C12C3}" type="datetime1">
              <a:rPr lang="en-US" smtClean="0"/>
              <a:pPr/>
              <a:t>2/27/2014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2A79DE-5516-410A-8EF5-1C73BCB8CF2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45AB57-891D-45AB-AF7A-3C7350B35BE9}" type="datetime1">
              <a:rPr lang="en-US" smtClean="0"/>
              <a:pPr/>
              <a:t>2/27/2014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2A79DE-5516-410A-8EF5-1C73BCB8CF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60F6C41-8749-4926-BB7D-1D92714621E9}" type="datetime1">
              <a:rPr lang="en-US" smtClean="0"/>
              <a:pPr/>
              <a:t>2/27/2014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2A79DE-5516-410A-8EF5-1C73BCB8CF2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CC036D-67F1-4724-88C9-0CD84A0503DA}" type="datetime1">
              <a:rPr lang="en-US" smtClean="0"/>
              <a:pPr/>
              <a:t>2/27/2014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2A79DE-5516-410A-8EF5-1C73BCB8CF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B73760-777C-42E4-8D34-C402020AC2D3}" type="datetime1">
              <a:rPr lang="en-US" smtClean="0"/>
              <a:pPr/>
              <a:t>2/27/2014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2A79DE-5516-410A-8EF5-1C73BCB8CF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B23065-C943-4433-8B84-CC7D38A51FEE}" type="datetime1">
              <a:rPr lang="en-US" smtClean="0"/>
              <a:pPr/>
              <a:t>2/27/2014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2A79DE-5516-410A-8EF5-1C73BCB8CF2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63BE48-8ECB-4E0A-AFB4-78F94073DDCF}" type="datetime1">
              <a:rPr lang="en-US" smtClean="0"/>
              <a:pPr/>
              <a:t>2/27/2014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2A79DE-5516-410A-8EF5-1C73BCB8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B6133-EE88-4E0C-826A-E8CA5231214A}" type="datetimeFigureOut">
              <a:rPr lang="en-US" smtClean="0">
                <a:solidFill>
                  <a:prstClr val="black">
                    <a:tint val="75000"/>
                  </a:prstClr>
                </a:solidFill>
              </a:rPr>
              <a:pPr/>
              <a:t>2/27/2014</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7ECFA-CF07-4585-B31E-0E8A5555C9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45597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file:///E:\ACSA%20Conference\Apollo%2013%20Clip.mp4" TargetMode="External"/><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hect.org/workshopstandards.php"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42900" y="6341706"/>
            <a:ext cx="685800" cy="516294"/>
          </a:xfrm>
        </p:spPr>
        <p:txBody>
          <a:bodyPr/>
          <a:lstStyle/>
          <a:p>
            <a:fld id="{6C2A79DE-5516-410A-8EF5-1C73BCB8CF2A}" type="slidenum">
              <a:rPr lang="en-US" smtClean="0"/>
              <a:pPr/>
              <a:t>1</a:t>
            </a:fld>
            <a:endParaRPr lang="en-US" dirty="0"/>
          </a:p>
        </p:txBody>
      </p:sp>
      <p:sp>
        <p:nvSpPr>
          <p:cNvPr id="5" name="Title 1"/>
          <p:cNvSpPr txBox="1">
            <a:spLocks/>
          </p:cNvSpPr>
          <p:nvPr/>
        </p:nvSpPr>
        <p:spPr>
          <a:xfrm>
            <a:off x="307428" y="1371600"/>
            <a:ext cx="8610607" cy="3762883"/>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algn="ctr">
              <a:lnSpc>
                <a:spcPct val="90000"/>
              </a:lnSpc>
              <a:defRPr/>
            </a:pPr>
            <a:r>
              <a:rPr kumimoji="0" lang="en-US" sz="4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CTE Model Curriculum Standards Implementation</a:t>
            </a:r>
          </a:p>
          <a:p>
            <a:pPr algn="ctr">
              <a:lnSpc>
                <a:spcPct val="90000"/>
              </a:lnSpc>
              <a:defRPr/>
            </a:pPr>
            <a:r>
              <a:rPr kumimoji="0" lang="en-US" sz="45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lang="en-US" sz="4800" dirty="0"/>
              <a:t>Home Economics Careers &amp; Technology Education</a:t>
            </a:r>
          </a:p>
          <a:p>
            <a:pPr algn="ctr">
              <a:lnSpc>
                <a:spcPct val="90000"/>
              </a:lnSpc>
              <a:defRPr/>
            </a:pPr>
            <a:r>
              <a:rPr lang="en-US" sz="4800" dirty="0"/>
              <a:t>(HECT)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r>
              <a:rPr kumimoji="0" lang="en-US" sz="4000" b="1" i="1"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CTE</a:t>
            </a:r>
            <a:r>
              <a:rPr kumimoji="0" lang="en-US" sz="4000" b="1" i="1" u="none" strike="noStrike" kern="1200" cap="none" spc="0" normalizeH="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Leading the Way Towards Career </a:t>
            </a:r>
            <a:r>
              <a:rPr kumimoji="0" lang="en-US" sz="4000" b="1" i="1" u="sng" strike="noStrike" kern="1200" cap="none" spc="0" normalizeH="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AND</a:t>
            </a:r>
            <a:r>
              <a:rPr kumimoji="0" lang="en-US" sz="4000" b="1" i="1" u="none" strike="noStrike" kern="1200" cap="none" spc="0" normalizeH="0" noProof="0" dirty="0" smtClean="0">
                <a:ln>
                  <a:noFill/>
                </a:ln>
                <a:solidFill>
                  <a:srgbClr val="FF0000"/>
                </a:solidFill>
                <a:effectLst>
                  <a:outerShdw blurRad="31750" dist="25400" dir="5400000" algn="tl" rotWithShape="0">
                    <a:srgbClr val="000000">
                      <a:alpha val="25000"/>
                    </a:srgbClr>
                  </a:outerShdw>
                </a:effectLst>
                <a:uLnTx/>
                <a:uFillTx/>
                <a:latin typeface="+mj-lt"/>
                <a:ea typeface="+mj-ea"/>
                <a:cs typeface="+mj-cs"/>
              </a:rPr>
              <a:t> College Readiness</a:t>
            </a:r>
            <a:r>
              <a:rPr kumimoji="0" lang="en-US" sz="4000" b="1" i="1"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endParaRPr kumimoji="0" lang="en-US" sz="4000" b="1" i="1"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52400"/>
            <a:ext cx="3676391" cy="96151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defRPr/>
            </a:pPr>
            <a:r>
              <a:rPr lang="en-US" smtClean="0"/>
              <a:t>CFS Programs:</a:t>
            </a:r>
          </a:p>
        </p:txBody>
      </p:sp>
      <p:sp>
        <p:nvSpPr>
          <p:cNvPr id="155651" name="Rectangle 3"/>
          <p:cNvSpPr>
            <a:spLocks noGrp="1" noChangeArrowheads="1"/>
          </p:cNvSpPr>
          <p:nvPr>
            <p:ph type="body" idx="1"/>
          </p:nvPr>
        </p:nvSpPr>
        <p:spPr>
          <a:xfrm>
            <a:off x="457200" y="1371600"/>
            <a:ext cx="8229600" cy="5105400"/>
          </a:xfrm>
        </p:spPr>
        <p:txBody>
          <a:bodyPr/>
          <a:lstStyle/>
          <a:p>
            <a:pPr eaLnBrk="1" hangingPunct="1">
              <a:lnSpc>
                <a:spcPct val="90000"/>
              </a:lnSpc>
              <a:defRPr/>
            </a:pPr>
            <a:r>
              <a:rPr lang="en-US" dirty="0" smtClean="0"/>
              <a:t>First course in the sequence of articulated instruction</a:t>
            </a:r>
          </a:p>
          <a:p>
            <a:pPr eaLnBrk="1" hangingPunct="1">
              <a:lnSpc>
                <a:spcPct val="90000"/>
              </a:lnSpc>
              <a:defRPr/>
            </a:pPr>
            <a:r>
              <a:rPr lang="en-US" dirty="0" smtClean="0"/>
              <a:t>Includes exploratory, introductory, and concentration courses</a:t>
            </a:r>
          </a:p>
          <a:p>
            <a:pPr eaLnBrk="1" hangingPunct="1">
              <a:lnSpc>
                <a:spcPct val="90000"/>
              </a:lnSpc>
              <a:defRPr/>
            </a:pPr>
            <a:r>
              <a:rPr lang="en-US" dirty="0" smtClean="0"/>
              <a:t>Supported by district or Perkins funds</a:t>
            </a:r>
          </a:p>
          <a:p>
            <a:pPr eaLnBrk="1" hangingPunct="1">
              <a:lnSpc>
                <a:spcPct val="90000"/>
              </a:lnSpc>
              <a:defRPr/>
            </a:pPr>
            <a:r>
              <a:rPr lang="en-US" dirty="0" smtClean="0"/>
              <a:t>Taught by teachers with a CA credential or equivalent in Home Economics Careers &amp; Technology Education</a:t>
            </a:r>
          </a:p>
        </p:txBody>
      </p:sp>
    </p:spTree>
    <p:extLst>
      <p:ext uri="{BB962C8B-B14F-4D97-AF65-F5344CB8AC3E}">
        <p14:creationId xmlns:p14="http://schemas.microsoft.com/office/powerpoint/2010/main" val="17625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36575"/>
            <a:ext cx="8229600" cy="1139825"/>
          </a:xfrm>
        </p:spPr>
        <p:txBody>
          <a:bodyPr>
            <a:normAutofit fontScale="90000"/>
          </a:bodyPr>
          <a:lstStyle/>
          <a:p>
            <a:pPr eaLnBrk="1" hangingPunct="1">
              <a:defRPr/>
            </a:pPr>
            <a:r>
              <a:rPr lang="en-US" sz="3600" smtClean="0"/>
              <a:t>Consumer and Family Studies </a:t>
            </a:r>
            <a:br>
              <a:rPr lang="en-US" sz="3600" smtClean="0"/>
            </a:br>
            <a:r>
              <a:rPr lang="en-US" sz="3600" smtClean="0"/>
              <a:t>(CFS) instructors would address:</a:t>
            </a:r>
          </a:p>
        </p:txBody>
      </p:sp>
      <p:sp>
        <p:nvSpPr>
          <p:cNvPr id="13315" name="Rectangle 3"/>
          <p:cNvSpPr>
            <a:spLocks noGrp="1" noChangeArrowheads="1"/>
          </p:cNvSpPr>
          <p:nvPr>
            <p:ph type="body" idx="1"/>
          </p:nvPr>
        </p:nvSpPr>
        <p:spPr>
          <a:xfrm>
            <a:off x="609600" y="2057400"/>
            <a:ext cx="8229600" cy="3886200"/>
          </a:xfrm>
        </p:spPr>
        <p:txBody>
          <a:bodyPr/>
          <a:lstStyle/>
          <a:p>
            <a:pPr eaLnBrk="1" hangingPunct="1">
              <a:buFont typeface="Wingdings" pitchFamily="2" charset="2"/>
              <a:buNone/>
              <a:defRPr/>
            </a:pPr>
            <a:r>
              <a:rPr lang="en-US" b="1" dirty="0" smtClean="0"/>
              <a:t>Anchor Standards </a:t>
            </a:r>
            <a:r>
              <a:rPr lang="en-US" dirty="0" smtClean="0"/>
              <a:t>#1 – 11</a:t>
            </a:r>
          </a:p>
          <a:p>
            <a:pPr eaLnBrk="1" hangingPunct="1">
              <a:buFont typeface="Wingdings" pitchFamily="2" charset="2"/>
              <a:buNone/>
              <a:defRPr/>
            </a:pPr>
            <a:endParaRPr lang="en-US" sz="1800" dirty="0" smtClean="0"/>
          </a:p>
          <a:p>
            <a:pPr eaLnBrk="1" hangingPunct="1">
              <a:defRPr/>
            </a:pPr>
            <a:r>
              <a:rPr lang="en-US" sz="3000" b="1" dirty="0" smtClean="0"/>
              <a:t>CFS #10 </a:t>
            </a:r>
            <a:r>
              <a:rPr lang="en-US" sz="3000" dirty="0" smtClean="0"/>
              <a:t>Technical Knowledge</a:t>
            </a:r>
          </a:p>
          <a:p>
            <a:pPr eaLnBrk="1" hangingPunct="1">
              <a:buFont typeface="Wingdings" pitchFamily="2" charset="2"/>
              <a:buNone/>
              <a:defRPr/>
            </a:pPr>
            <a:r>
              <a:rPr lang="en-US" sz="3000" dirty="0" smtClean="0"/>
              <a:t>	and Skills = CFS</a:t>
            </a:r>
          </a:p>
          <a:p>
            <a:pPr eaLnBrk="1" hangingPunct="1">
              <a:buFont typeface="Wingdings" pitchFamily="2" charset="2"/>
              <a:buNone/>
              <a:defRPr/>
            </a:pPr>
            <a:r>
              <a:rPr lang="en-US" sz="3000" b="1" dirty="0" smtClean="0"/>
              <a:t>Note</a:t>
            </a:r>
            <a:r>
              <a:rPr lang="en-US" sz="3000" dirty="0" smtClean="0"/>
              <a:t>: CFS teachers would not teach the career path standards unless qualified with related industry experience</a:t>
            </a:r>
          </a:p>
          <a:p>
            <a:pPr eaLnBrk="1" hangingPunct="1">
              <a:buFont typeface="Wingdings" pitchFamily="2" charset="2"/>
              <a:buNone/>
              <a:defRPr/>
            </a:pPr>
            <a:endParaRPr lang="en-US" sz="3000" dirty="0" smtClean="0"/>
          </a:p>
        </p:txBody>
      </p:sp>
    </p:spTree>
    <p:extLst>
      <p:ext uri="{BB962C8B-B14F-4D97-AF65-F5344CB8AC3E}">
        <p14:creationId xmlns:p14="http://schemas.microsoft.com/office/powerpoint/2010/main" val="260508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transition="in" filter="fade">
                                      <p:cBhvr>
                                        <p:cTn id="9" dur="5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1000">
                                          <p:stCondLst>
                                            <p:cond delay="0"/>
                                          </p:stCondLst>
                                        </p:cTn>
                                        <p:tgtEl>
                                          <p:spTgt spid="1331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Effect transition="in" filter="fade">
                                      <p:cBhvr>
                                        <p:cTn id="19" dur="1000">
                                          <p:stCondLst>
                                            <p:cond delay="0"/>
                                          </p:stCondLst>
                                        </p:cTn>
                                        <p:tgtEl>
                                          <p:spTgt spid="13315">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1000">
                                          <p:stCondLst>
                                            <p:cond delay="0"/>
                                          </p:stCondLst>
                                        </p:cTn>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1000">
                                          <p:stCondLst>
                                            <p:cond delay="0"/>
                                          </p:stCondLst>
                                        </p:cTn>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838200"/>
            <a:ext cx="8229600" cy="4572000"/>
          </a:xfrm>
        </p:spPr>
        <p:txBody>
          <a:bodyPr/>
          <a:lstStyle/>
          <a:p>
            <a:pPr eaLnBrk="1" hangingPunct="1">
              <a:defRPr/>
            </a:pPr>
            <a:r>
              <a:rPr lang="en-US" dirty="0" smtClean="0"/>
              <a:t>CFS Standards: Found in Anchor Standard #10</a:t>
            </a:r>
            <a:br>
              <a:rPr lang="en-US" dirty="0" smtClean="0"/>
            </a:br>
            <a:r>
              <a:rPr lang="en-US" dirty="0" smtClean="0"/>
              <a:t/>
            </a:r>
            <a:br>
              <a:rPr lang="en-US" dirty="0" smtClean="0"/>
            </a:br>
            <a:r>
              <a:rPr lang="en-US" dirty="0" smtClean="0"/>
              <a:t>HERO Standards: Found in Career Pathway Standards </a:t>
            </a:r>
          </a:p>
        </p:txBody>
      </p:sp>
      <p:sp>
        <p:nvSpPr>
          <p:cNvPr id="154627" name="Rectangle 3"/>
          <p:cNvSpPr>
            <a:spLocks noGrp="1" noChangeArrowheads="1"/>
          </p:cNvSpPr>
          <p:nvPr>
            <p:ph type="body" idx="1"/>
          </p:nvPr>
        </p:nvSpPr>
        <p:spPr>
          <a:xfrm>
            <a:off x="457200" y="5791200"/>
            <a:ext cx="8229600" cy="339725"/>
          </a:xfrm>
        </p:spPr>
        <p:txBody>
          <a:bodyPr/>
          <a:lstStyle/>
          <a:p>
            <a:pPr eaLnBrk="1" hangingPunct="1">
              <a:lnSpc>
                <a:spcPct val="80000"/>
              </a:lnSpc>
              <a:buFont typeface="Wingdings" pitchFamily="2" charset="2"/>
              <a:buNone/>
              <a:defRPr/>
            </a:pPr>
            <a:endParaRPr lang="en-US" sz="2000" smtClean="0"/>
          </a:p>
        </p:txBody>
      </p:sp>
    </p:spTree>
    <p:extLst>
      <p:ext uri="{BB962C8B-B14F-4D97-AF65-F5344CB8AC3E}">
        <p14:creationId xmlns:p14="http://schemas.microsoft.com/office/powerpoint/2010/main" val="362807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28600"/>
            <a:ext cx="8229600" cy="762000"/>
          </a:xfrm>
        </p:spPr>
        <p:txBody>
          <a:bodyPr/>
          <a:lstStyle/>
          <a:p>
            <a:pPr eaLnBrk="1" hangingPunct="1">
              <a:defRPr/>
            </a:pPr>
            <a:r>
              <a:rPr lang="en-US" smtClean="0"/>
              <a:t>About CFS Standards</a:t>
            </a:r>
          </a:p>
        </p:txBody>
      </p:sp>
      <p:sp>
        <p:nvSpPr>
          <p:cNvPr id="134147" name="Rectangle 3"/>
          <p:cNvSpPr>
            <a:spLocks noGrp="1" noChangeArrowheads="1"/>
          </p:cNvSpPr>
          <p:nvPr>
            <p:ph type="body" idx="1"/>
          </p:nvPr>
        </p:nvSpPr>
        <p:spPr>
          <a:xfrm>
            <a:off x="457200" y="1143000"/>
            <a:ext cx="8229600" cy="5334000"/>
          </a:xfrm>
        </p:spPr>
        <p:txBody>
          <a:bodyPr/>
          <a:lstStyle/>
          <a:p>
            <a:pPr eaLnBrk="1" hangingPunct="1">
              <a:spcBef>
                <a:spcPct val="50000"/>
              </a:spcBef>
              <a:defRPr/>
            </a:pPr>
            <a:r>
              <a:rPr lang="en-US" dirty="0" smtClean="0"/>
              <a:t>Included under each HECT Industry Sector</a:t>
            </a:r>
          </a:p>
          <a:p>
            <a:pPr eaLnBrk="1" hangingPunct="1">
              <a:spcBef>
                <a:spcPct val="50000"/>
              </a:spcBef>
              <a:defRPr/>
            </a:pPr>
            <a:r>
              <a:rPr lang="en-US" dirty="0" smtClean="0"/>
              <a:t>Correspond to related Industry Sectors</a:t>
            </a:r>
          </a:p>
          <a:p>
            <a:pPr eaLnBrk="1" hangingPunct="1">
              <a:spcBef>
                <a:spcPct val="50000"/>
              </a:spcBef>
              <a:defRPr/>
            </a:pPr>
            <a:r>
              <a:rPr lang="en-US" dirty="0" smtClean="0"/>
              <a:t>Listed under Anchor Standards – </a:t>
            </a:r>
            <a:br>
              <a:rPr lang="en-US" dirty="0" smtClean="0"/>
            </a:br>
            <a:r>
              <a:rPr lang="en-US" dirty="0" smtClean="0"/>
              <a:t>#10 – Technical Knowledge &amp; Skills</a:t>
            </a:r>
          </a:p>
          <a:p>
            <a:pPr eaLnBrk="1" hangingPunct="1">
              <a:spcBef>
                <a:spcPct val="50000"/>
              </a:spcBef>
              <a:defRPr/>
            </a:pPr>
            <a:r>
              <a:rPr lang="en-US" dirty="0" smtClean="0"/>
              <a:t>Must refer to all 3 HECT Industry Sectors to locate all CFS Standards when teaching the Comprehensive Core Course</a:t>
            </a:r>
          </a:p>
          <a:p>
            <a:pPr eaLnBrk="1" hangingPunct="1">
              <a:defRPr/>
            </a:pPr>
            <a:endParaRPr lang="en-US" dirty="0" smtClean="0"/>
          </a:p>
        </p:txBody>
      </p:sp>
    </p:spTree>
    <p:extLst>
      <p:ext uri="{BB962C8B-B14F-4D97-AF65-F5344CB8AC3E}">
        <p14:creationId xmlns:p14="http://schemas.microsoft.com/office/powerpoint/2010/main" val="316772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defRPr/>
            </a:pPr>
            <a:r>
              <a:rPr lang="en-US" smtClean="0"/>
              <a:t>HERO Programs:</a:t>
            </a:r>
          </a:p>
        </p:txBody>
      </p:sp>
      <p:sp>
        <p:nvSpPr>
          <p:cNvPr id="156675" name="Rectangle 3"/>
          <p:cNvSpPr>
            <a:spLocks noGrp="1" noChangeArrowheads="1"/>
          </p:cNvSpPr>
          <p:nvPr>
            <p:ph type="body" idx="1"/>
          </p:nvPr>
        </p:nvSpPr>
        <p:spPr/>
        <p:txBody>
          <a:bodyPr/>
          <a:lstStyle/>
          <a:p>
            <a:pPr eaLnBrk="1" hangingPunct="1">
              <a:defRPr/>
            </a:pPr>
            <a:r>
              <a:rPr lang="en-US" dirty="0" smtClean="0"/>
              <a:t>Career focused</a:t>
            </a:r>
          </a:p>
          <a:p>
            <a:pPr eaLnBrk="1" hangingPunct="1">
              <a:defRPr/>
            </a:pPr>
            <a:r>
              <a:rPr lang="en-US" dirty="0" smtClean="0"/>
              <a:t>Capstone Courses (11-12 grade)</a:t>
            </a:r>
          </a:p>
          <a:p>
            <a:pPr eaLnBrk="1" hangingPunct="1">
              <a:defRPr/>
            </a:pPr>
            <a:r>
              <a:rPr lang="en-US" dirty="0" smtClean="0"/>
              <a:t>Supported by district, Perkins or ROCP</a:t>
            </a:r>
          </a:p>
          <a:p>
            <a:pPr eaLnBrk="1" hangingPunct="1">
              <a:defRPr/>
            </a:pPr>
            <a:r>
              <a:rPr lang="en-US" dirty="0" smtClean="0"/>
              <a:t>Taught by teachers who have a credential and industry knowledge and experience</a:t>
            </a:r>
          </a:p>
        </p:txBody>
      </p:sp>
    </p:spTree>
    <p:extLst>
      <p:ext uri="{BB962C8B-B14F-4D97-AF65-F5344CB8AC3E}">
        <p14:creationId xmlns:p14="http://schemas.microsoft.com/office/powerpoint/2010/main" val="222071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47663" y="635000"/>
            <a:ext cx="8567737" cy="1117600"/>
          </a:xfrm>
        </p:spPr>
        <p:txBody>
          <a:bodyPr>
            <a:normAutofit fontScale="90000"/>
          </a:bodyPr>
          <a:lstStyle/>
          <a:p>
            <a:pPr eaLnBrk="1" hangingPunct="1">
              <a:defRPr/>
            </a:pPr>
            <a:r>
              <a:rPr lang="en-US" sz="3600" smtClean="0"/>
              <a:t>Home Economics Related Occupations</a:t>
            </a:r>
            <a:br>
              <a:rPr lang="en-US" sz="3600" smtClean="0"/>
            </a:br>
            <a:r>
              <a:rPr lang="en-US" sz="3600" smtClean="0"/>
              <a:t>(HERO*) instructors would address:</a:t>
            </a:r>
          </a:p>
        </p:txBody>
      </p:sp>
      <p:sp>
        <p:nvSpPr>
          <p:cNvPr id="12291" name="Rectangle 3"/>
          <p:cNvSpPr>
            <a:spLocks noGrp="1" noChangeArrowheads="1"/>
          </p:cNvSpPr>
          <p:nvPr>
            <p:ph type="body" idx="1"/>
          </p:nvPr>
        </p:nvSpPr>
        <p:spPr>
          <a:xfrm>
            <a:off x="228600" y="2636838"/>
            <a:ext cx="8382000" cy="3763962"/>
          </a:xfrm>
        </p:spPr>
        <p:txBody>
          <a:bodyPr/>
          <a:lstStyle/>
          <a:p>
            <a:pPr marL="609600" indent="-609600" eaLnBrk="1" hangingPunct="1">
              <a:lnSpc>
                <a:spcPct val="90000"/>
              </a:lnSpc>
              <a:buSzPct val="90000"/>
              <a:buFontTx/>
              <a:buAutoNum type="alphaUcPeriod"/>
              <a:defRPr/>
            </a:pPr>
            <a:r>
              <a:rPr lang="en-US" sz="3400" b="1" dirty="0" smtClean="0"/>
              <a:t>Anchor Standards </a:t>
            </a:r>
            <a:r>
              <a:rPr lang="en-US" sz="3400" dirty="0" smtClean="0"/>
              <a:t># 1 – 9 and # 11</a:t>
            </a:r>
          </a:p>
          <a:p>
            <a:pPr marL="609600" indent="-609600" eaLnBrk="1" hangingPunct="1">
              <a:lnSpc>
                <a:spcPct val="90000"/>
              </a:lnSpc>
              <a:buSzPct val="90000"/>
              <a:buFontTx/>
              <a:buAutoNum type="alphaUcPeriod"/>
              <a:defRPr/>
            </a:pPr>
            <a:r>
              <a:rPr lang="en-US" sz="3400" b="1" dirty="0" smtClean="0"/>
              <a:t>Appropriate Career Path Standards</a:t>
            </a:r>
          </a:p>
          <a:p>
            <a:pPr marL="609600" indent="-609600" eaLnBrk="1" hangingPunct="1">
              <a:lnSpc>
                <a:spcPct val="90000"/>
              </a:lnSpc>
              <a:buSzPct val="90000"/>
              <a:buFontTx/>
              <a:buAutoNum type="alphaUcPeriod"/>
              <a:defRPr/>
            </a:pPr>
            <a:endParaRPr lang="en-US" sz="3400" dirty="0" smtClean="0"/>
          </a:p>
          <a:p>
            <a:pPr marL="609600" indent="-609600" eaLnBrk="1" hangingPunct="1">
              <a:lnSpc>
                <a:spcPct val="90000"/>
              </a:lnSpc>
              <a:buFontTx/>
              <a:buNone/>
              <a:defRPr/>
            </a:pPr>
            <a:r>
              <a:rPr lang="en-US" sz="3400" dirty="0" smtClean="0"/>
              <a:t>   </a:t>
            </a:r>
            <a:r>
              <a:rPr lang="en-US" sz="3400" b="1" dirty="0" smtClean="0"/>
              <a:t> *Note</a:t>
            </a:r>
            <a:r>
              <a:rPr lang="en-US" sz="3400" dirty="0" smtClean="0"/>
              <a:t>: HERO Programs with district, Perkins, or ROCP funding</a:t>
            </a:r>
          </a:p>
        </p:txBody>
      </p:sp>
    </p:spTree>
    <p:extLst>
      <p:ext uri="{BB962C8B-B14F-4D97-AF65-F5344CB8AC3E}">
        <p14:creationId xmlns:p14="http://schemas.microsoft.com/office/powerpoint/2010/main" val="63129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defRPr/>
            </a:pPr>
            <a:r>
              <a:rPr lang="en-US" sz="4000" smtClean="0"/>
              <a:t>COMPOSITION OF STANDARDS</a:t>
            </a:r>
          </a:p>
        </p:txBody>
      </p:sp>
      <p:sp>
        <p:nvSpPr>
          <p:cNvPr id="136195" name="Rectangle 3"/>
          <p:cNvSpPr>
            <a:spLocks noGrp="1" noChangeArrowheads="1"/>
          </p:cNvSpPr>
          <p:nvPr>
            <p:ph type="body" idx="1"/>
          </p:nvPr>
        </p:nvSpPr>
        <p:spPr>
          <a:xfrm>
            <a:off x="381000" y="1371600"/>
            <a:ext cx="8001000" cy="4800600"/>
          </a:xfrm>
        </p:spPr>
        <p:txBody>
          <a:bodyPr>
            <a:normAutofit fontScale="92500" lnSpcReduction="10000"/>
          </a:bodyPr>
          <a:lstStyle/>
          <a:p>
            <a:pPr eaLnBrk="1" hangingPunct="1">
              <a:spcBef>
                <a:spcPct val="50000"/>
              </a:spcBef>
              <a:defRPr/>
            </a:pPr>
            <a:r>
              <a:rPr lang="en-US" sz="3400" dirty="0" smtClean="0"/>
              <a:t>Standards Statement</a:t>
            </a:r>
          </a:p>
          <a:p>
            <a:pPr eaLnBrk="1" hangingPunct="1">
              <a:spcBef>
                <a:spcPct val="50000"/>
              </a:spcBef>
              <a:defRPr/>
            </a:pPr>
            <a:r>
              <a:rPr lang="en-US" sz="3400" dirty="0" smtClean="0"/>
              <a:t>Standards Subcomponents in CTE Standards only</a:t>
            </a:r>
          </a:p>
          <a:p>
            <a:pPr eaLnBrk="1" hangingPunct="1">
              <a:spcBef>
                <a:spcPct val="50000"/>
              </a:spcBef>
              <a:buFont typeface="Wingdings" pitchFamily="2" charset="2"/>
              <a:buNone/>
              <a:defRPr/>
            </a:pPr>
            <a:r>
              <a:rPr lang="en-US" sz="3400" dirty="0" smtClean="0"/>
              <a:t>	*Exception: Anchor Standards #10 Technical Knowledge &amp; Skills (CFS) reflects standards statements </a:t>
            </a:r>
            <a:r>
              <a:rPr lang="en-US" sz="3400" u="sng" dirty="0" smtClean="0"/>
              <a:t>NOT</a:t>
            </a:r>
            <a:r>
              <a:rPr lang="en-US" sz="3400" dirty="0" smtClean="0"/>
              <a:t> subcomponents.  Subcomponents are found in the CFS Implementation Guide.</a:t>
            </a:r>
          </a:p>
        </p:txBody>
      </p:sp>
    </p:spTree>
    <p:extLst>
      <p:ext uri="{BB962C8B-B14F-4D97-AF65-F5344CB8AC3E}">
        <p14:creationId xmlns:p14="http://schemas.microsoft.com/office/powerpoint/2010/main" val="163752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381000"/>
            <a:ext cx="8458200" cy="6096000"/>
          </a:xfrm>
        </p:spPr>
        <p:txBody>
          <a:bodyPr/>
          <a:lstStyle/>
          <a:p>
            <a:pPr marL="812800" indent="-812800" eaLnBrk="1" hangingPunct="1">
              <a:lnSpc>
                <a:spcPct val="80000"/>
              </a:lnSpc>
              <a:buFont typeface="Wingdings" pitchFamily="2" charset="2"/>
              <a:buNone/>
              <a:defRPr/>
            </a:pPr>
            <a:r>
              <a:rPr lang="en-US" dirty="0" smtClean="0"/>
              <a:t>I. </a:t>
            </a:r>
            <a:r>
              <a:rPr lang="en-US" u="sng" dirty="0" smtClean="0"/>
              <a:t>Education, Child Development, and Family Services </a:t>
            </a:r>
            <a:r>
              <a:rPr lang="en-US" dirty="0" smtClean="0"/>
              <a:t>(ECDFS)</a:t>
            </a:r>
            <a:endParaRPr lang="en-US" sz="3600" u="sng" dirty="0" smtClean="0"/>
          </a:p>
          <a:p>
            <a:pPr marL="812800" indent="-812800" eaLnBrk="1" hangingPunct="1">
              <a:spcBef>
                <a:spcPct val="25000"/>
              </a:spcBef>
              <a:buSzPct val="90000"/>
              <a:buFontTx/>
              <a:buAutoNum type="alphaUcPeriod"/>
              <a:defRPr/>
            </a:pPr>
            <a:r>
              <a:rPr lang="en-US" sz="3000" dirty="0" smtClean="0"/>
              <a:t>Child Development</a:t>
            </a:r>
          </a:p>
          <a:p>
            <a:pPr marL="812800" indent="-812800">
              <a:buSzPct val="90000"/>
              <a:buFontTx/>
              <a:buAutoNum type="alphaUcPeriod"/>
              <a:defRPr/>
            </a:pPr>
            <a:r>
              <a:rPr lang="en-US" sz="3000" dirty="0"/>
              <a:t>Consumer Services</a:t>
            </a:r>
          </a:p>
          <a:p>
            <a:pPr marL="812800" indent="-812800" eaLnBrk="1" hangingPunct="1">
              <a:buSzPct val="90000"/>
              <a:buFontTx/>
              <a:buAutoNum type="alphaUcPeriod"/>
              <a:defRPr/>
            </a:pPr>
            <a:r>
              <a:rPr lang="en-US" sz="3000" dirty="0" smtClean="0"/>
              <a:t>Education/Teaching</a:t>
            </a:r>
          </a:p>
          <a:p>
            <a:pPr marL="812800" indent="-812800" eaLnBrk="1" hangingPunct="1">
              <a:buSzPct val="90000"/>
              <a:buFontTx/>
              <a:buAutoNum type="alphaUcPeriod"/>
              <a:defRPr/>
            </a:pPr>
            <a:r>
              <a:rPr lang="en-US" sz="3000" smtClean="0"/>
              <a:t>Family </a:t>
            </a:r>
            <a:r>
              <a:rPr lang="en-US" sz="3000" dirty="0" smtClean="0"/>
              <a:t>and Human Services</a:t>
            </a:r>
          </a:p>
          <a:p>
            <a:pPr marL="812800" indent="-812800" eaLnBrk="1" hangingPunct="1">
              <a:buSzPct val="90000"/>
              <a:buFontTx/>
              <a:buNone/>
              <a:defRPr/>
            </a:pPr>
            <a:endParaRPr lang="en-US" sz="800" dirty="0" smtClean="0"/>
          </a:p>
          <a:p>
            <a:pPr marL="812800" indent="-812800" eaLnBrk="1" hangingPunct="1">
              <a:buFontTx/>
              <a:buNone/>
              <a:defRPr/>
            </a:pPr>
            <a:r>
              <a:rPr lang="en-US" dirty="0" smtClean="0"/>
              <a:t>CFS – Content Areas</a:t>
            </a:r>
          </a:p>
          <a:p>
            <a:pPr marL="812800" indent="-812800" eaLnBrk="1" hangingPunct="1">
              <a:defRPr/>
            </a:pPr>
            <a:r>
              <a:rPr lang="en-US" sz="3000" dirty="0" smtClean="0"/>
              <a:t>Family and Human Development</a:t>
            </a:r>
          </a:p>
          <a:p>
            <a:pPr marL="812800" indent="-812800" eaLnBrk="1" hangingPunct="1">
              <a:defRPr/>
            </a:pPr>
            <a:r>
              <a:rPr lang="en-US" sz="3000" dirty="0" smtClean="0"/>
              <a:t>Consumer Education</a:t>
            </a:r>
          </a:p>
          <a:p>
            <a:pPr marL="812800" indent="-812800" eaLnBrk="1" hangingPunct="1">
              <a:defRPr/>
            </a:pPr>
            <a:r>
              <a:rPr lang="en-US" sz="3000" dirty="0" smtClean="0"/>
              <a:t>Child Development and Guidance</a:t>
            </a:r>
          </a:p>
          <a:p>
            <a:pPr marL="812800" indent="-812800" eaLnBrk="1" hangingPunct="1">
              <a:defRPr/>
            </a:pPr>
            <a:r>
              <a:rPr lang="en-US" sz="3000" dirty="0" smtClean="0"/>
              <a:t>Individual and Family Health</a:t>
            </a:r>
          </a:p>
          <a:p>
            <a:pPr marL="812800" indent="-812800" eaLnBrk="1" hangingPunct="1">
              <a:lnSpc>
                <a:spcPct val="80000"/>
              </a:lnSpc>
              <a:buFont typeface="Wingdings" pitchFamily="2" charset="2"/>
              <a:buNone/>
              <a:defRPr/>
            </a:pPr>
            <a:endParaRPr lang="en-US" sz="3000" dirty="0" smtClean="0"/>
          </a:p>
        </p:txBody>
      </p:sp>
    </p:spTree>
    <p:extLst>
      <p:ext uri="{BB962C8B-B14F-4D97-AF65-F5344CB8AC3E}">
        <p14:creationId xmlns:p14="http://schemas.microsoft.com/office/powerpoint/2010/main" val="122811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stCondLst>
                                            <p:cond delay="0"/>
                                          </p:stCondLst>
                                        </p:cTn>
                                        <p:tgtEl>
                                          <p:spTgt spid="40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fade">
                                      <p:cBhvr>
                                        <p:cTn id="10" dur="1000">
                                          <p:stCondLst>
                                            <p:cond delay="0"/>
                                          </p:stCondLst>
                                        </p:cTn>
                                        <p:tgtEl>
                                          <p:spTgt spid="409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1000">
                                          <p:stCondLst>
                                            <p:cond delay="0"/>
                                          </p:stCondLst>
                                        </p:cTn>
                                        <p:tgtEl>
                                          <p:spTgt spid="409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Effect transition="in" filter="fade">
                                      <p:cBhvr>
                                        <p:cTn id="16" dur="1000">
                                          <p:stCondLst>
                                            <p:cond delay="0"/>
                                          </p:stCondLst>
                                        </p:cTn>
                                        <p:tgtEl>
                                          <p:spTgt spid="409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Effect transition="in" filter="fade">
                                      <p:cBhvr>
                                        <p:cTn id="19" dur="1000">
                                          <p:stCondLst>
                                            <p:cond delay="0"/>
                                          </p:stCondLst>
                                        </p:cTn>
                                        <p:tgtEl>
                                          <p:spTgt spid="4099">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099">
                                            <p:txEl>
                                              <p:pRg st="6" end="6"/>
                                            </p:txEl>
                                          </p:spTgt>
                                        </p:tgtEl>
                                        <p:attrNameLst>
                                          <p:attrName>style.visibility</p:attrName>
                                        </p:attrNameLst>
                                      </p:cBhvr>
                                      <p:to>
                                        <p:strVal val="visible"/>
                                      </p:to>
                                    </p:set>
                                    <p:animEffect transition="in" filter="fade">
                                      <p:cBhvr>
                                        <p:cTn id="24" dur="1000">
                                          <p:stCondLst>
                                            <p:cond delay="0"/>
                                          </p:stCondLst>
                                        </p:cTn>
                                        <p:tgtEl>
                                          <p:spTgt spid="4099">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099">
                                            <p:txEl>
                                              <p:pRg st="7" end="7"/>
                                            </p:txEl>
                                          </p:spTgt>
                                        </p:tgtEl>
                                        <p:attrNameLst>
                                          <p:attrName>style.visibility</p:attrName>
                                        </p:attrNameLst>
                                      </p:cBhvr>
                                      <p:to>
                                        <p:strVal val="visible"/>
                                      </p:to>
                                    </p:set>
                                    <p:animEffect transition="in" filter="fade">
                                      <p:cBhvr>
                                        <p:cTn id="27" dur="1000">
                                          <p:stCondLst>
                                            <p:cond delay="0"/>
                                          </p:stCondLst>
                                        </p:cTn>
                                        <p:tgtEl>
                                          <p:spTgt spid="4099">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099">
                                            <p:txEl>
                                              <p:pRg st="8" end="8"/>
                                            </p:txEl>
                                          </p:spTgt>
                                        </p:tgtEl>
                                        <p:attrNameLst>
                                          <p:attrName>style.visibility</p:attrName>
                                        </p:attrNameLst>
                                      </p:cBhvr>
                                      <p:to>
                                        <p:strVal val="visible"/>
                                      </p:to>
                                    </p:set>
                                    <p:animEffect transition="in" filter="fade">
                                      <p:cBhvr>
                                        <p:cTn id="30" dur="1000">
                                          <p:stCondLst>
                                            <p:cond delay="0"/>
                                          </p:stCondLst>
                                        </p:cTn>
                                        <p:tgtEl>
                                          <p:spTgt spid="4099">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099">
                                            <p:txEl>
                                              <p:pRg st="9" end="9"/>
                                            </p:txEl>
                                          </p:spTgt>
                                        </p:tgtEl>
                                        <p:attrNameLst>
                                          <p:attrName>style.visibility</p:attrName>
                                        </p:attrNameLst>
                                      </p:cBhvr>
                                      <p:to>
                                        <p:strVal val="visible"/>
                                      </p:to>
                                    </p:set>
                                    <p:animEffect transition="in" filter="fade">
                                      <p:cBhvr>
                                        <p:cTn id="33" dur="1000">
                                          <p:stCondLst>
                                            <p:cond delay="0"/>
                                          </p:stCondLst>
                                        </p:cTn>
                                        <p:tgtEl>
                                          <p:spTgt spid="4099">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099">
                                            <p:txEl>
                                              <p:pRg st="10" end="10"/>
                                            </p:txEl>
                                          </p:spTgt>
                                        </p:tgtEl>
                                        <p:attrNameLst>
                                          <p:attrName>style.visibility</p:attrName>
                                        </p:attrNameLst>
                                      </p:cBhvr>
                                      <p:to>
                                        <p:strVal val="visible"/>
                                      </p:to>
                                    </p:set>
                                    <p:animEffect transition="in" filter="fade">
                                      <p:cBhvr>
                                        <p:cTn id="36" dur="1000">
                                          <p:stCondLst>
                                            <p:cond delay="0"/>
                                          </p:stCondLst>
                                        </p:cTn>
                                        <p:tgtEl>
                                          <p:spTgt spid="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799"/>
          </a:xfrm>
        </p:spPr>
        <p:txBody>
          <a:bodyPr>
            <a:normAutofit fontScale="47500" lnSpcReduction="20000"/>
          </a:bodyPr>
          <a:lstStyle/>
          <a:p>
            <a:pPr marL="109728" indent="0">
              <a:spcBef>
                <a:spcPct val="50000"/>
              </a:spcBef>
              <a:buNone/>
            </a:pPr>
            <a:r>
              <a:rPr lang="en-US" sz="2800" dirty="0" smtClean="0"/>
              <a:t>Table </a:t>
            </a:r>
            <a:r>
              <a:rPr lang="en-US" sz="2800" dirty="0"/>
              <a:t>of Contents</a:t>
            </a:r>
            <a:r>
              <a:rPr lang="en-US" sz="2800" dirty="0" smtClean="0"/>
              <a:t>………………………………………………….....0</a:t>
            </a:r>
            <a:endParaRPr lang="en-US" sz="2800" dirty="0"/>
          </a:p>
          <a:p>
            <a:pPr marL="109728" indent="0">
              <a:spcBef>
                <a:spcPct val="50000"/>
              </a:spcBef>
              <a:buNone/>
            </a:pPr>
            <a:r>
              <a:rPr lang="en-US" sz="2800" dirty="0" smtClean="0"/>
              <a:t>Knowledge </a:t>
            </a:r>
            <a:r>
              <a:rPr lang="en-US" sz="2800" dirty="0"/>
              <a:t>and Performance Anchor Standards</a:t>
            </a:r>
            <a:r>
              <a:rPr lang="en-US" sz="2800" dirty="0" smtClean="0"/>
              <a:t>………………..2</a:t>
            </a:r>
            <a:endParaRPr lang="en-US" sz="2800" dirty="0"/>
          </a:p>
          <a:p>
            <a:pPr marL="109728" indent="0">
              <a:spcBef>
                <a:spcPct val="50000"/>
              </a:spcBef>
              <a:buNone/>
            </a:pPr>
            <a:r>
              <a:rPr lang="en-US" sz="2800" dirty="0"/>
              <a:t>	1.0 Academics</a:t>
            </a:r>
            <a:r>
              <a:rPr lang="en-US" sz="2800" dirty="0" smtClean="0"/>
              <a:t>…………………………………………….2  CFS &amp; HERO teachers</a:t>
            </a:r>
            <a:endParaRPr lang="en-US" sz="2800" dirty="0"/>
          </a:p>
          <a:p>
            <a:pPr marL="109728" indent="0">
              <a:spcBef>
                <a:spcPct val="50000"/>
              </a:spcBef>
              <a:buNone/>
            </a:pPr>
            <a:r>
              <a:rPr lang="en-US" sz="2800" dirty="0"/>
              <a:t>	2.0 Communications</a:t>
            </a:r>
            <a:r>
              <a:rPr lang="en-US" sz="2800" dirty="0" smtClean="0"/>
              <a:t>…………………………………....2  CFS </a:t>
            </a:r>
            <a:r>
              <a:rPr lang="en-US" sz="2800" dirty="0"/>
              <a:t>&amp; HERO teachers</a:t>
            </a:r>
          </a:p>
          <a:p>
            <a:pPr marL="109728" indent="0">
              <a:spcBef>
                <a:spcPct val="50000"/>
              </a:spcBef>
              <a:buNone/>
            </a:pPr>
            <a:r>
              <a:rPr lang="en-US" sz="2800" dirty="0"/>
              <a:t>	3.0 Career Planning and Management</a:t>
            </a:r>
            <a:r>
              <a:rPr lang="en-US" sz="2800" dirty="0" smtClean="0"/>
              <a:t>……………....2  CFS </a:t>
            </a:r>
            <a:r>
              <a:rPr lang="en-US" sz="2800" dirty="0"/>
              <a:t>&amp; HERO teachers</a:t>
            </a:r>
          </a:p>
          <a:p>
            <a:pPr marL="109728" indent="0">
              <a:spcBef>
                <a:spcPct val="50000"/>
              </a:spcBef>
              <a:buNone/>
            </a:pPr>
            <a:r>
              <a:rPr lang="en-US" sz="2800" dirty="0"/>
              <a:t>	4.0 Technology</a:t>
            </a:r>
            <a:r>
              <a:rPr lang="en-US" sz="2800" dirty="0" smtClean="0"/>
              <a:t>…………………………………………...3  CFS </a:t>
            </a:r>
            <a:r>
              <a:rPr lang="en-US" sz="2800" dirty="0"/>
              <a:t>&amp; HERO teachers</a:t>
            </a:r>
          </a:p>
          <a:p>
            <a:pPr marL="109728" indent="0">
              <a:spcBef>
                <a:spcPct val="50000"/>
              </a:spcBef>
              <a:buNone/>
            </a:pPr>
            <a:r>
              <a:rPr lang="en-US" sz="2800" dirty="0"/>
              <a:t>	5.0 Problem Solving and Critical Thinking</a:t>
            </a:r>
            <a:r>
              <a:rPr lang="en-US" sz="2800" dirty="0" smtClean="0"/>
              <a:t>………….3  CFS </a:t>
            </a:r>
            <a:r>
              <a:rPr lang="en-US" sz="2800" dirty="0"/>
              <a:t>&amp; HERO teachers</a:t>
            </a:r>
          </a:p>
          <a:p>
            <a:pPr marL="109728" indent="0">
              <a:spcBef>
                <a:spcPct val="50000"/>
              </a:spcBef>
              <a:buNone/>
            </a:pPr>
            <a:r>
              <a:rPr lang="en-US" sz="2800" dirty="0"/>
              <a:t>	6.0 Health and Safety</a:t>
            </a:r>
            <a:r>
              <a:rPr lang="en-US" sz="2800" dirty="0" smtClean="0"/>
              <a:t>……………………………………3   CFS </a:t>
            </a:r>
            <a:r>
              <a:rPr lang="en-US" sz="2800" dirty="0"/>
              <a:t>&amp; HERO teachers</a:t>
            </a:r>
          </a:p>
          <a:p>
            <a:pPr marL="109728" indent="0">
              <a:spcBef>
                <a:spcPct val="50000"/>
              </a:spcBef>
              <a:buNone/>
            </a:pPr>
            <a:r>
              <a:rPr lang="en-US" sz="2800" dirty="0"/>
              <a:t>	7.0 Responsibility and Flexibility </a:t>
            </a:r>
            <a:r>
              <a:rPr lang="en-US" sz="2800" dirty="0" smtClean="0"/>
              <a:t>…………………….4   CFS </a:t>
            </a:r>
            <a:r>
              <a:rPr lang="en-US" sz="2800" dirty="0"/>
              <a:t>&amp; HERO teachers</a:t>
            </a:r>
          </a:p>
          <a:p>
            <a:pPr marL="109728" indent="0">
              <a:spcBef>
                <a:spcPct val="50000"/>
              </a:spcBef>
              <a:buNone/>
            </a:pPr>
            <a:r>
              <a:rPr lang="en-US" sz="2800" dirty="0"/>
              <a:t>	8.0 Ethics and Legal Responsibilities</a:t>
            </a:r>
            <a:r>
              <a:rPr lang="en-US" sz="2800" dirty="0" smtClean="0"/>
              <a:t>………………..4   CFS </a:t>
            </a:r>
            <a:r>
              <a:rPr lang="en-US" sz="2800" dirty="0"/>
              <a:t>&amp; HERO teachers</a:t>
            </a:r>
          </a:p>
          <a:p>
            <a:pPr marL="109728" indent="0">
              <a:spcBef>
                <a:spcPct val="50000"/>
              </a:spcBef>
              <a:buNone/>
            </a:pPr>
            <a:r>
              <a:rPr lang="en-US" sz="2800" dirty="0"/>
              <a:t>	9.0 Leadership and Teamwork</a:t>
            </a:r>
            <a:r>
              <a:rPr lang="en-US" sz="2800" dirty="0" smtClean="0"/>
              <a:t>………………………..5   CFS </a:t>
            </a:r>
            <a:r>
              <a:rPr lang="en-US" sz="2800" dirty="0"/>
              <a:t>&amp; HERO teachers</a:t>
            </a:r>
          </a:p>
          <a:p>
            <a:pPr marL="109728" indent="0">
              <a:spcBef>
                <a:spcPct val="50000"/>
              </a:spcBef>
              <a:buNone/>
            </a:pPr>
            <a:r>
              <a:rPr lang="en-US" sz="2800" dirty="0"/>
              <a:t>	10.0 Technical Knowledge and Skills</a:t>
            </a:r>
            <a:r>
              <a:rPr lang="en-US" sz="2800" dirty="0" smtClean="0"/>
              <a:t>………………..5  </a:t>
            </a:r>
          </a:p>
          <a:p>
            <a:pPr marL="109728" indent="0">
              <a:spcBef>
                <a:spcPct val="50000"/>
              </a:spcBef>
              <a:buNone/>
            </a:pPr>
            <a:r>
              <a:rPr lang="en-US" sz="2800" b="1" dirty="0">
                <a:solidFill>
                  <a:srgbClr val="D60093"/>
                </a:solidFill>
              </a:rPr>
              <a:t>	</a:t>
            </a:r>
            <a:r>
              <a:rPr lang="en-US" sz="3600" b="1" dirty="0" smtClean="0">
                <a:solidFill>
                  <a:srgbClr val="D60093"/>
                </a:solidFill>
              </a:rPr>
              <a:t>CFS teachers 10.1-10.16 </a:t>
            </a:r>
            <a:r>
              <a:rPr lang="en-US" sz="3600" b="1" dirty="0" smtClean="0"/>
              <a:t>&amp;</a:t>
            </a:r>
            <a:r>
              <a:rPr lang="en-US" sz="3600" b="1" dirty="0" smtClean="0">
                <a:solidFill>
                  <a:srgbClr val="D60093"/>
                </a:solidFill>
              </a:rPr>
              <a:t> </a:t>
            </a:r>
            <a:r>
              <a:rPr lang="en-US" sz="3600" b="1" dirty="0" smtClean="0">
                <a:solidFill>
                  <a:srgbClr val="EB641B"/>
                </a:solidFill>
              </a:rPr>
              <a:t>HERO  teachers 10.1-10.4 ONLY</a:t>
            </a:r>
            <a:endParaRPr lang="en-US" sz="3600" b="1" dirty="0">
              <a:solidFill>
                <a:srgbClr val="EB641B"/>
              </a:solidFill>
            </a:endParaRPr>
          </a:p>
          <a:p>
            <a:pPr marL="109728" indent="0">
              <a:spcBef>
                <a:spcPct val="50000"/>
              </a:spcBef>
              <a:buNone/>
            </a:pPr>
            <a:r>
              <a:rPr lang="en-US" sz="2800" dirty="0" smtClean="0"/>
              <a:t>	11.0 </a:t>
            </a:r>
            <a:r>
              <a:rPr lang="en-US" sz="2800" dirty="0"/>
              <a:t>Demonstration and Application</a:t>
            </a:r>
            <a:r>
              <a:rPr lang="en-US" sz="2800" dirty="0" smtClean="0"/>
              <a:t>………………..6  CFS </a:t>
            </a:r>
            <a:r>
              <a:rPr lang="en-US" sz="2800" dirty="0"/>
              <a:t>&amp; HERO teachers</a:t>
            </a:r>
            <a:r>
              <a:rPr lang="en-US" sz="2800" dirty="0" smtClean="0"/>
              <a:t> </a:t>
            </a:r>
          </a:p>
          <a:p>
            <a:pPr marL="109728" indent="0">
              <a:spcBef>
                <a:spcPct val="50000"/>
              </a:spcBef>
              <a:buNone/>
            </a:pPr>
            <a:r>
              <a:rPr lang="en-US" sz="2800" dirty="0" smtClean="0"/>
              <a:t>Pathway </a:t>
            </a:r>
            <a:r>
              <a:rPr lang="en-US" sz="2800" dirty="0"/>
              <a:t>Standards</a:t>
            </a:r>
            <a:r>
              <a:rPr lang="en-US" sz="2800" dirty="0" smtClean="0"/>
              <a:t>…………………………………………………....8</a:t>
            </a:r>
            <a:endParaRPr lang="en-US" sz="2800" dirty="0"/>
          </a:p>
          <a:p>
            <a:pPr marL="109728" indent="0">
              <a:spcBef>
                <a:spcPct val="50000"/>
              </a:spcBef>
              <a:buNone/>
            </a:pPr>
            <a:r>
              <a:rPr lang="en-US" sz="2800" dirty="0"/>
              <a:t>    A. </a:t>
            </a:r>
            <a:r>
              <a:rPr lang="en-US" sz="2800" dirty="0" smtClean="0"/>
              <a:t>Child Development Pathway………………………………….8  HERO teachers</a:t>
            </a:r>
            <a:endParaRPr lang="en-US" sz="2800" dirty="0"/>
          </a:p>
          <a:p>
            <a:pPr marL="109728" indent="0">
              <a:spcBef>
                <a:spcPct val="50000"/>
              </a:spcBef>
              <a:buNone/>
            </a:pPr>
            <a:r>
              <a:rPr lang="en-US" sz="2800" dirty="0"/>
              <a:t>    B.  </a:t>
            </a:r>
            <a:r>
              <a:rPr lang="en-US" sz="2800" dirty="0" smtClean="0"/>
              <a:t>Consumer Services Pathway………………………………..13 HERO teachers</a:t>
            </a:r>
            <a:endParaRPr lang="en-US" sz="2800" dirty="0"/>
          </a:p>
          <a:p>
            <a:pPr marL="109728" indent="0">
              <a:spcBef>
                <a:spcPct val="50000"/>
              </a:spcBef>
              <a:buNone/>
            </a:pPr>
            <a:r>
              <a:rPr lang="en-US" sz="2800" dirty="0"/>
              <a:t>    C.  </a:t>
            </a:r>
            <a:r>
              <a:rPr lang="en-US" sz="2800" dirty="0" smtClean="0"/>
              <a:t>Education Pathway…………………………………………...17 </a:t>
            </a:r>
            <a:r>
              <a:rPr lang="en-US" sz="2800" dirty="0"/>
              <a:t>HERO </a:t>
            </a:r>
            <a:r>
              <a:rPr lang="en-US" sz="2800" dirty="0" smtClean="0"/>
              <a:t>teachers</a:t>
            </a:r>
          </a:p>
          <a:p>
            <a:pPr marL="109728" indent="0">
              <a:spcBef>
                <a:spcPct val="50000"/>
              </a:spcBef>
              <a:buNone/>
            </a:pPr>
            <a:r>
              <a:rPr lang="en-US" sz="2800" dirty="0" smtClean="0"/>
              <a:t>    D.  Family and Human Services Pathway …………………….21 HERO teachers</a:t>
            </a:r>
          </a:p>
          <a:p>
            <a:pPr marL="109728" indent="0">
              <a:spcBef>
                <a:spcPct val="50000"/>
              </a:spcBef>
              <a:buNone/>
            </a:pPr>
            <a:r>
              <a:rPr lang="en-US" sz="2800" dirty="0" smtClean="0"/>
              <a:t>Academic </a:t>
            </a:r>
            <a:r>
              <a:rPr lang="en-US" sz="2800" dirty="0"/>
              <a:t>Alignment Matrix</a:t>
            </a:r>
            <a:r>
              <a:rPr lang="en-US" sz="2800" dirty="0" smtClean="0"/>
              <a:t>………………………………..……...25</a:t>
            </a:r>
            <a:endParaRPr lang="en-US" sz="2800" dirty="0"/>
          </a:p>
          <a:p>
            <a:pPr marL="109728" indent="0">
              <a:spcBef>
                <a:spcPct val="50000"/>
              </a:spcBef>
              <a:buNone/>
            </a:pPr>
            <a:endParaRPr lang="en-US" sz="2800" dirty="0"/>
          </a:p>
          <a:p>
            <a:pPr marL="109728" indent="0">
              <a:spcBef>
                <a:spcPct val="50000"/>
              </a:spcBef>
              <a:buNone/>
            </a:pPr>
            <a:endParaRPr lang="en-US" sz="2800" dirty="0"/>
          </a:p>
          <a:p>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18</a:t>
            </a:fld>
            <a:endParaRPr lang="en-US" dirty="0"/>
          </a:p>
        </p:txBody>
      </p:sp>
      <p:sp>
        <p:nvSpPr>
          <p:cNvPr id="4" name="Title 3"/>
          <p:cNvSpPr>
            <a:spLocks noGrp="1"/>
          </p:cNvSpPr>
          <p:nvPr>
            <p:ph type="title"/>
          </p:nvPr>
        </p:nvSpPr>
        <p:spPr>
          <a:xfrm>
            <a:off x="457200" y="274638"/>
            <a:ext cx="8229600" cy="792162"/>
          </a:xfrm>
        </p:spPr>
        <p:txBody>
          <a:bodyPr>
            <a:normAutofit fontScale="90000"/>
          </a:bodyPr>
          <a:lstStyle/>
          <a:p>
            <a:pPr algn="ctr">
              <a:spcBef>
                <a:spcPct val="50000"/>
              </a:spcBef>
            </a:pPr>
            <a:r>
              <a:rPr lang="en-US" sz="2200" dirty="0" smtClean="0"/>
              <a:t/>
            </a:r>
            <a:br>
              <a:rPr lang="en-US" sz="2200" dirty="0" smtClean="0"/>
            </a:br>
            <a:r>
              <a:rPr lang="en-US" sz="2200" dirty="0"/>
              <a:t/>
            </a:r>
            <a:br>
              <a:rPr lang="en-US" sz="2200" dirty="0"/>
            </a:br>
            <a:r>
              <a:rPr lang="en-US" sz="2200" dirty="0" smtClean="0"/>
              <a:t>Table </a:t>
            </a:r>
            <a:r>
              <a:rPr lang="en-US" sz="2200" dirty="0"/>
              <a:t>of Contents </a:t>
            </a:r>
            <a:br>
              <a:rPr lang="en-US" sz="2200" dirty="0"/>
            </a:br>
            <a:r>
              <a:rPr lang="en-US" sz="2200" dirty="0" smtClean="0"/>
              <a:t>Education, Child Development, and Family Services</a:t>
            </a:r>
            <a:r>
              <a:rPr lang="en-US" dirty="0"/>
              <a:t/>
            </a:r>
            <a:br>
              <a:rPr lang="en-US" dirty="0"/>
            </a:br>
            <a:endParaRPr lang="en-US" dirty="0"/>
          </a:p>
        </p:txBody>
      </p:sp>
      <p:sp>
        <p:nvSpPr>
          <p:cNvPr id="6" name="Rounded Rectangle 5"/>
          <p:cNvSpPr/>
          <p:nvPr/>
        </p:nvSpPr>
        <p:spPr>
          <a:xfrm>
            <a:off x="457200" y="4724400"/>
            <a:ext cx="6553200" cy="16002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796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4525963"/>
          </a:xfrm>
        </p:spPr>
        <p:txBody>
          <a:bodyPr>
            <a:normAutofit lnSpcReduction="10000"/>
          </a:bodyPr>
          <a:lstStyle/>
          <a:p>
            <a:r>
              <a:rPr lang="en-US" dirty="0" smtClean="0"/>
              <a:t>Anchor Standard 10.0 Technical Knowledge &amp; Skills</a:t>
            </a:r>
          </a:p>
          <a:p>
            <a:pPr lvl="1"/>
            <a:r>
              <a:rPr lang="en-US" dirty="0" smtClean="0"/>
              <a:t>10.1-10.4 Common to All CFS and HERO Courses (NEW)</a:t>
            </a:r>
          </a:p>
          <a:p>
            <a:pPr lvl="1"/>
            <a:r>
              <a:rPr lang="en-US" dirty="0" smtClean="0"/>
              <a:t>10.5-10.9 Child Development &amp; Guidance*</a:t>
            </a:r>
          </a:p>
          <a:p>
            <a:pPr lvl="1"/>
            <a:r>
              <a:rPr lang="en-US" dirty="0" smtClean="0"/>
              <a:t>10.10-10.12 Consumer Education</a:t>
            </a:r>
          </a:p>
          <a:p>
            <a:pPr lvl="1"/>
            <a:r>
              <a:rPr lang="en-US" dirty="0" smtClean="0"/>
              <a:t>10.13-10.16 Family &amp; Human Development*</a:t>
            </a:r>
          </a:p>
          <a:p>
            <a:pPr lvl="1"/>
            <a:r>
              <a:rPr lang="en-US" dirty="0" smtClean="0"/>
              <a:t>10.17-10.18 Individual &amp; Family Health*</a:t>
            </a:r>
          </a:p>
          <a:p>
            <a:pPr lvl="1"/>
            <a:r>
              <a:rPr lang="en-US" dirty="0" smtClean="0"/>
              <a:t>10.19-10.21 Transferability of Knowledge &amp; Skills</a:t>
            </a:r>
          </a:p>
          <a:p>
            <a:r>
              <a:rPr lang="en-US" dirty="0" smtClean="0"/>
              <a:t>*Some standards </a:t>
            </a:r>
            <a:r>
              <a:rPr lang="en-US" dirty="0"/>
              <a:t>o</a:t>
            </a:r>
            <a:r>
              <a:rPr lang="en-US" dirty="0" smtClean="0"/>
              <a:t>verlap and the standard </a:t>
            </a:r>
            <a:r>
              <a:rPr lang="en-US" dirty="0"/>
              <a:t>d</a:t>
            </a:r>
            <a:r>
              <a:rPr lang="en-US" dirty="0" smtClean="0"/>
              <a:t>etail is different depending on the subject </a:t>
            </a:r>
            <a:r>
              <a:rPr lang="en-US" dirty="0"/>
              <a:t>m</a:t>
            </a:r>
            <a:r>
              <a:rPr lang="en-US" dirty="0" smtClean="0"/>
              <a:t>atter to be taught.</a:t>
            </a:r>
          </a:p>
          <a:p>
            <a:pPr lvl="1"/>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19</a:t>
            </a:fld>
            <a:endParaRPr lang="en-US" dirty="0"/>
          </a:p>
        </p:txBody>
      </p:sp>
      <p:sp>
        <p:nvSpPr>
          <p:cNvPr id="4" name="Title 3"/>
          <p:cNvSpPr>
            <a:spLocks noGrp="1"/>
          </p:cNvSpPr>
          <p:nvPr>
            <p:ph type="title"/>
          </p:nvPr>
        </p:nvSpPr>
        <p:spPr>
          <a:xfrm>
            <a:off x="76200" y="274638"/>
            <a:ext cx="8991600" cy="1143000"/>
          </a:xfrm>
        </p:spPr>
        <p:txBody>
          <a:bodyPr>
            <a:noAutofit/>
          </a:bodyPr>
          <a:lstStyle/>
          <a:p>
            <a:pPr algn="ctr"/>
            <a:r>
              <a:rPr lang="en-US" sz="3000" dirty="0" smtClean="0"/>
              <a:t>Education, Child Development, &amp; </a:t>
            </a:r>
            <a:br>
              <a:rPr lang="en-US" sz="3000" dirty="0" smtClean="0"/>
            </a:br>
            <a:r>
              <a:rPr lang="en-US" sz="3000" dirty="0" smtClean="0"/>
              <a:t>Family Services </a:t>
            </a:r>
            <a:r>
              <a:rPr lang="en-US" sz="3200" dirty="0" smtClean="0"/>
              <a:t/>
            </a:r>
            <a:br>
              <a:rPr lang="en-US" sz="3200" dirty="0" smtClean="0"/>
            </a:br>
            <a:r>
              <a:rPr lang="en-US" sz="3200" dirty="0" smtClean="0"/>
              <a:t>CFS Crosswalk</a:t>
            </a:r>
            <a:endParaRPr lang="en-US" sz="3200" dirty="0"/>
          </a:p>
        </p:txBody>
      </p:sp>
    </p:spTree>
    <p:extLst>
      <p:ext uri="{BB962C8B-B14F-4D97-AF65-F5344CB8AC3E}">
        <p14:creationId xmlns:p14="http://schemas.microsoft.com/office/powerpoint/2010/main" val="348070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525963"/>
          </a:xfrm>
        </p:spPr>
        <p:txBody>
          <a:bodyPr>
            <a:normAutofit/>
          </a:bodyPr>
          <a:lstStyle/>
          <a:p>
            <a:pPr marL="109728" indent="0">
              <a:buNone/>
            </a:pPr>
            <a:endParaRPr lang="en-US" sz="2400" i="1" dirty="0" smtClean="0"/>
          </a:p>
          <a:p>
            <a:pPr marL="109728" indent="0">
              <a:buNone/>
            </a:pPr>
            <a:endParaRPr lang="en-US" sz="2400" i="1" dirty="0"/>
          </a:p>
          <a:p>
            <a:pPr marL="109728" indent="0">
              <a:buNone/>
            </a:pPr>
            <a:r>
              <a:rPr lang="en-US" sz="2400" i="1" dirty="0" smtClean="0"/>
              <a:t>Upon completing this session, you will understand:</a:t>
            </a:r>
          </a:p>
          <a:p>
            <a:pPr marL="109728" indent="0">
              <a:buNone/>
            </a:pPr>
            <a:endParaRPr lang="en-US" dirty="0" smtClean="0"/>
          </a:p>
          <a:p>
            <a:pPr marL="624078" indent="-514350">
              <a:buFont typeface="+mj-lt"/>
              <a:buAutoNum type="arabicPeriod"/>
            </a:pPr>
            <a:r>
              <a:rPr lang="en-US" dirty="0" smtClean="0"/>
              <a:t>Major new features in CTE standards related to HECT</a:t>
            </a:r>
            <a:endParaRPr lang="en-US" dirty="0"/>
          </a:p>
          <a:p>
            <a:pPr marL="624078" indent="-514350">
              <a:buFont typeface="+mj-lt"/>
              <a:buAutoNum type="arabicPeriod"/>
            </a:pPr>
            <a:r>
              <a:rPr lang="en-US" dirty="0" smtClean="0"/>
              <a:t>Utilize the CFS Implementation Resource Guide</a:t>
            </a:r>
          </a:p>
          <a:p>
            <a:pPr marL="624078" indent="-514350">
              <a:buFont typeface="+mj-lt"/>
              <a:buAutoNum type="arabicPeriod"/>
            </a:pPr>
            <a:r>
              <a:rPr lang="en-US" dirty="0" smtClean="0"/>
              <a:t>HECT Integration with Common </a:t>
            </a:r>
            <a:r>
              <a:rPr lang="en-US" dirty="0"/>
              <a:t>C</a:t>
            </a:r>
            <a:r>
              <a:rPr lang="en-US" dirty="0" smtClean="0"/>
              <a:t>ore </a:t>
            </a:r>
            <a:r>
              <a:rPr lang="en-US" dirty="0"/>
              <a:t>S</a:t>
            </a:r>
            <a:r>
              <a:rPr lang="en-US" dirty="0" smtClean="0"/>
              <a:t>tate Standards and Standards for Career Ready Practice</a:t>
            </a:r>
          </a:p>
          <a:p>
            <a:pPr marL="624078" indent="-514350">
              <a:buFont typeface="+mj-lt"/>
              <a:buAutoNum type="arabicPeriod"/>
            </a:pPr>
            <a:endParaRPr lang="en-US" dirty="0" smtClean="0"/>
          </a:p>
          <a:p>
            <a:pPr marL="109728" indent="0">
              <a:buNone/>
            </a:pPr>
            <a:endParaRPr lang="en-US" dirty="0" smtClean="0"/>
          </a:p>
          <a:p>
            <a:pPr marL="624078" indent="-514350">
              <a:buFont typeface="+mj-lt"/>
              <a:buAutoNum type="arabicPeriod"/>
            </a:pPr>
            <a:endParaRPr lang="en-US" dirty="0" smtClean="0"/>
          </a:p>
          <a:p>
            <a:pPr marL="109728" indent="0">
              <a:buNone/>
            </a:pPr>
            <a:endParaRPr lang="en-US" dirty="0"/>
          </a:p>
        </p:txBody>
      </p:sp>
      <p:sp>
        <p:nvSpPr>
          <p:cNvPr id="3" name="Slide Number Placeholder 2"/>
          <p:cNvSpPr>
            <a:spLocks noGrp="1"/>
          </p:cNvSpPr>
          <p:nvPr>
            <p:ph type="sldNum" sz="quarter" idx="12"/>
          </p:nvPr>
        </p:nvSpPr>
        <p:spPr>
          <a:xfrm>
            <a:off x="-342900" y="6318058"/>
            <a:ext cx="685800" cy="516294"/>
          </a:xfrm>
        </p:spPr>
        <p:txBody>
          <a:bodyPr/>
          <a:lstStyle/>
          <a:p>
            <a:fld id="{6C2A79DE-5516-410A-8EF5-1C73BCB8CF2A}" type="slidenum">
              <a:rPr lang="en-US" smtClean="0"/>
              <a:pPr/>
              <a:t>2</a:t>
            </a:fld>
            <a:endParaRPr lang="en-US" dirty="0"/>
          </a:p>
        </p:txBody>
      </p:sp>
      <p:sp>
        <p:nvSpPr>
          <p:cNvPr id="4" name="Title 3"/>
          <p:cNvSpPr>
            <a:spLocks noGrp="1"/>
          </p:cNvSpPr>
          <p:nvPr>
            <p:ph type="title"/>
          </p:nvPr>
        </p:nvSpPr>
        <p:spPr>
          <a:xfrm>
            <a:off x="457200" y="304800"/>
            <a:ext cx="8229600" cy="762000"/>
          </a:xfrm>
        </p:spPr>
        <p:txBody>
          <a:bodyPr/>
          <a:lstStyle/>
          <a:p>
            <a:pPr algn="ctr"/>
            <a:r>
              <a:rPr lang="en-US" dirty="0" smtClean="0"/>
              <a:t>Target Outcomes</a:t>
            </a:r>
            <a:endParaRPr lang="en-US" dirty="0"/>
          </a:p>
        </p:txBody>
      </p:sp>
    </p:spTree>
    <p:extLst>
      <p:ext uri="{BB962C8B-B14F-4D97-AF65-F5344CB8AC3E}">
        <p14:creationId xmlns:p14="http://schemas.microsoft.com/office/powerpoint/2010/main" val="269570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81000" y="838200"/>
            <a:ext cx="8229600" cy="5445125"/>
          </a:xfrm>
        </p:spPr>
        <p:txBody>
          <a:bodyPr/>
          <a:lstStyle/>
          <a:p>
            <a:pPr marL="609600" indent="-609600" eaLnBrk="1" hangingPunct="1">
              <a:buFont typeface="Wingdings" pitchFamily="2" charset="2"/>
              <a:buNone/>
              <a:defRPr/>
            </a:pPr>
            <a:endParaRPr lang="en-US" dirty="0" smtClean="0"/>
          </a:p>
          <a:p>
            <a:pPr marL="609600" indent="-609600" eaLnBrk="1" hangingPunct="1">
              <a:buFont typeface="Wingdings" pitchFamily="2" charset="2"/>
              <a:buNone/>
              <a:defRPr/>
            </a:pPr>
            <a:r>
              <a:rPr lang="en-US" dirty="0" smtClean="0"/>
              <a:t>II. </a:t>
            </a:r>
            <a:r>
              <a:rPr lang="en-US" u="sng" dirty="0" smtClean="0"/>
              <a:t>Fashion and Interior Design</a:t>
            </a:r>
            <a:r>
              <a:rPr lang="en-US" dirty="0" smtClean="0"/>
              <a:t> (FID)</a:t>
            </a:r>
          </a:p>
          <a:p>
            <a:pPr marL="609600" indent="-609600" eaLnBrk="1" hangingPunct="1">
              <a:buSzPct val="90000"/>
              <a:buFontTx/>
              <a:buAutoNum type="alphaUcPeriod"/>
              <a:defRPr/>
            </a:pPr>
            <a:r>
              <a:rPr lang="en-US" sz="3000" dirty="0" smtClean="0"/>
              <a:t>Fashion Design and Merchandising</a:t>
            </a:r>
          </a:p>
          <a:p>
            <a:pPr marL="609600" indent="-609600" eaLnBrk="1" hangingPunct="1">
              <a:buSzPct val="90000"/>
              <a:buFontTx/>
              <a:buAutoNum type="alphaUcPeriod"/>
              <a:defRPr/>
            </a:pPr>
            <a:r>
              <a:rPr lang="en-US" sz="3000" dirty="0" smtClean="0"/>
              <a:t>Interior Design</a:t>
            </a:r>
          </a:p>
          <a:p>
            <a:pPr marL="609600" indent="-609600" eaLnBrk="1" hangingPunct="1">
              <a:buSzPct val="90000"/>
              <a:buFontTx/>
              <a:buAutoNum type="alphaUcPeriod"/>
              <a:defRPr/>
            </a:pPr>
            <a:r>
              <a:rPr lang="en-US" sz="3000" dirty="0" smtClean="0"/>
              <a:t>Personal Services (Not HECT subject matter.)</a:t>
            </a:r>
          </a:p>
          <a:p>
            <a:pPr marL="609600" indent="-609600" eaLnBrk="1" hangingPunct="1">
              <a:buSzPct val="90000"/>
              <a:buFontTx/>
              <a:buAutoNum type="alphaUcPeriod"/>
              <a:defRPr/>
            </a:pPr>
            <a:endParaRPr lang="en-US" sz="2000" dirty="0" smtClean="0"/>
          </a:p>
          <a:p>
            <a:pPr marL="609600" indent="-609600" eaLnBrk="1" hangingPunct="1">
              <a:buFontTx/>
              <a:buNone/>
              <a:defRPr/>
            </a:pPr>
            <a:r>
              <a:rPr lang="en-US" dirty="0" smtClean="0"/>
              <a:t>CFS – Content Areas</a:t>
            </a:r>
          </a:p>
          <a:p>
            <a:pPr marL="609600" indent="-609600" eaLnBrk="1" hangingPunct="1">
              <a:defRPr/>
            </a:pPr>
            <a:r>
              <a:rPr lang="en-US" sz="3000" dirty="0" smtClean="0"/>
              <a:t>Fashion, Textiles and Apparel</a:t>
            </a:r>
          </a:p>
          <a:p>
            <a:pPr marL="609600" indent="-609600" eaLnBrk="1" hangingPunct="1">
              <a:defRPr/>
            </a:pPr>
            <a:r>
              <a:rPr lang="en-US" sz="3000" dirty="0" smtClean="0"/>
              <a:t>Housing and Furnishings</a:t>
            </a:r>
          </a:p>
        </p:txBody>
      </p:sp>
    </p:spTree>
    <p:extLst>
      <p:ext uri="{BB962C8B-B14F-4D97-AF65-F5344CB8AC3E}">
        <p14:creationId xmlns:p14="http://schemas.microsoft.com/office/powerpoint/2010/main" val="310690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1000">
                                          <p:stCondLst>
                                            <p:cond delay="0"/>
                                          </p:stCondLst>
                                        </p:cTn>
                                        <p:tgtEl>
                                          <p:spTgt spid="512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3">
                                            <p:txEl>
                                              <p:pRg st="2" end="2"/>
                                            </p:txEl>
                                          </p:spTgt>
                                        </p:tgtEl>
                                        <p:attrNameLst>
                                          <p:attrName>style.visibility</p:attrName>
                                        </p:attrNameLst>
                                      </p:cBhvr>
                                      <p:to>
                                        <p:strVal val="visible"/>
                                      </p:to>
                                    </p:set>
                                    <p:animEffect transition="in" filter="fade">
                                      <p:cBhvr>
                                        <p:cTn id="10" dur="1000">
                                          <p:stCondLst>
                                            <p:cond delay="0"/>
                                          </p:stCondLst>
                                        </p:cTn>
                                        <p:tgtEl>
                                          <p:spTgt spid="512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Effect transition="in" filter="fade">
                                      <p:cBhvr>
                                        <p:cTn id="13" dur="1000">
                                          <p:stCondLst>
                                            <p:cond delay="0"/>
                                          </p:stCondLst>
                                        </p:cTn>
                                        <p:tgtEl>
                                          <p:spTgt spid="512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123">
                                            <p:txEl>
                                              <p:pRg st="4" end="4"/>
                                            </p:txEl>
                                          </p:spTgt>
                                        </p:tgtEl>
                                        <p:attrNameLst>
                                          <p:attrName>style.visibility</p:attrName>
                                        </p:attrNameLst>
                                      </p:cBhvr>
                                      <p:to>
                                        <p:strVal val="visible"/>
                                      </p:to>
                                    </p:set>
                                    <p:animEffect transition="in" filter="fade">
                                      <p:cBhvr>
                                        <p:cTn id="18" dur="1000">
                                          <p:stCondLst>
                                            <p:cond delay="0"/>
                                          </p:stCondLst>
                                        </p:cTn>
                                        <p:tgtEl>
                                          <p:spTgt spid="512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123">
                                            <p:txEl>
                                              <p:pRg st="6" end="6"/>
                                            </p:txEl>
                                          </p:spTgt>
                                        </p:tgtEl>
                                        <p:attrNameLst>
                                          <p:attrName>style.visibility</p:attrName>
                                        </p:attrNameLst>
                                      </p:cBhvr>
                                      <p:to>
                                        <p:strVal val="visible"/>
                                      </p:to>
                                    </p:set>
                                    <p:animEffect transition="in" filter="fade">
                                      <p:cBhvr>
                                        <p:cTn id="23" dur="1000">
                                          <p:stCondLst>
                                            <p:cond delay="0"/>
                                          </p:stCondLst>
                                        </p:cTn>
                                        <p:tgtEl>
                                          <p:spTgt spid="512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123">
                                            <p:txEl>
                                              <p:pRg st="7" end="7"/>
                                            </p:txEl>
                                          </p:spTgt>
                                        </p:tgtEl>
                                        <p:attrNameLst>
                                          <p:attrName>style.visibility</p:attrName>
                                        </p:attrNameLst>
                                      </p:cBhvr>
                                      <p:to>
                                        <p:strVal val="visible"/>
                                      </p:to>
                                    </p:set>
                                    <p:animEffect transition="in" filter="fade">
                                      <p:cBhvr>
                                        <p:cTn id="26" dur="1000">
                                          <p:stCondLst>
                                            <p:cond delay="0"/>
                                          </p:stCondLst>
                                        </p:cTn>
                                        <p:tgtEl>
                                          <p:spTgt spid="512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123">
                                            <p:txEl>
                                              <p:pRg st="8" end="8"/>
                                            </p:txEl>
                                          </p:spTgt>
                                        </p:tgtEl>
                                        <p:attrNameLst>
                                          <p:attrName>style.visibility</p:attrName>
                                        </p:attrNameLst>
                                      </p:cBhvr>
                                      <p:to>
                                        <p:strVal val="visible"/>
                                      </p:to>
                                    </p:set>
                                    <p:animEffect transition="in" filter="fade">
                                      <p:cBhvr>
                                        <p:cTn id="29" dur="1000">
                                          <p:stCondLst>
                                            <p:cond delay="0"/>
                                          </p:stCondLst>
                                        </p:cTn>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799"/>
          </a:xfrm>
        </p:spPr>
        <p:txBody>
          <a:bodyPr>
            <a:normAutofit fontScale="47500" lnSpcReduction="20000"/>
          </a:bodyPr>
          <a:lstStyle/>
          <a:p>
            <a:pPr marL="109728" indent="0">
              <a:spcBef>
                <a:spcPct val="50000"/>
              </a:spcBef>
              <a:buNone/>
            </a:pPr>
            <a:r>
              <a:rPr lang="en-US" sz="2800" dirty="0" smtClean="0"/>
              <a:t>Table </a:t>
            </a:r>
            <a:r>
              <a:rPr lang="en-US" sz="2800" dirty="0"/>
              <a:t>of Contents</a:t>
            </a:r>
            <a:r>
              <a:rPr lang="en-US" sz="2800" dirty="0" smtClean="0"/>
              <a:t>………………………………………………….....0</a:t>
            </a:r>
            <a:endParaRPr lang="en-US" sz="2800" dirty="0"/>
          </a:p>
          <a:p>
            <a:pPr marL="109728" indent="0">
              <a:spcBef>
                <a:spcPct val="50000"/>
              </a:spcBef>
              <a:buNone/>
            </a:pPr>
            <a:r>
              <a:rPr lang="en-US" sz="2800" dirty="0" smtClean="0"/>
              <a:t>Knowledge </a:t>
            </a:r>
            <a:r>
              <a:rPr lang="en-US" sz="2800" dirty="0"/>
              <a:t>and Performance Anchor Standards</a:t>
            </a:r>
            <a:r>
              <a:rPr lang="en-US" sz="2800" dirty="0" smtClean="0"/>
              <a:t>………………..2</a:t>
            </a:r>
            <a:endParaRPr lang="en-US" sz="2800" dirty="0"/>
          </a:p>
          <a:p>
            <a:pPr marL="109728" indent="0">
              <a:spcBef>
                <a:spcPct val="50000"/>
              </a:spcBef>
              <a:buNone/>
            </a:pPr>
            <a:r>
              <a:rPr lang="en-US" sz="2800" dirty="0"/>
              <a:t>	1.0 Academics</a:t>
            </a:r>
            <a:r>
              <a:rPr lang="en-US" sz="2800" dirty="0" smtClean="0"/>
              <a:t>…………………………………………….2  CFS &amp; HERO teachers</a:t>
            </a:r>
            <a:endParaRPr lang="en-US" sz="2800" dirty="0"/>
          </a:p>
          <a:p>
            <a:pPr marL="109728" indent="0">
              <a:spcBef>
                <a:spcPct val="50000"/>
              </a:spcBef>
              <a:buNone/>
            </a:pPr>
            <a:r>
              <a:rPr lang="en-US" sz="2800" dirty="0"/>
              <a:t>	2.0 Communications</a:t>
            </a:r>
            <a:r>
              <a:rPr lang="en-US" sz="2800" dirty="0" smtClean="0"/>
              <a:t>…………………………………....2  CFS </a:t>
            </a:r>
            <a:r>
              <a:rPr lang="en-US" sz="2800" dirty="0"/>
              <a:t>&amp; HERO teachers</a:t>
            </a:r>
          </a:p>
          <a:p>
            <a:pPr marL="109728" indent="0">
              <a:spcBef>
                <a:spcPct val="50000"/>
              </a:spcBef>
              <a:buNone/>
            </a:pPr>
            <a:r>
              <a:rPr lang="en-US" sz="2800" dirty="0"/>
              <a:t>	3.0 Career Planning and Management</a:t>
            </a:r>
            <a:r>
              <a:rPr lang="en-US" sz="2800" dirty="0" smtClean="0"/>
              <a:t>……………....2  CFS </a:t>
            </a:r>
            <a:r>
              <a:rPr lang="en-US" sz="2800" dirty="0"/>
              <a:t>&amp; HERO teachers</a:t>
            </a:r>
          </a:p>
          <a:p>
            <a:pPr marL="109728" indent="0">
              <a:spcBef>
                <a:spcPct val="50000"/>
              </a:spcBef>
              <a:buNone/>
            </a:pPr>
            <a:r>
              <a:rPr lang="en-US" sz="2800" dirty="0"/>
              <a:t>	4.0 Technology</a:t>
            </a:r>
            <a:r>
              <a:rPr lang="en-US" sz="2800" dirty="0" smtClean="0"/>
              <a:t>…………………………………………...3  CFS </a:t>
            </a:r>
            <a:r>
              <a:rPr lang="en-US" sz="2800" dirty="0"/>
              <a:t>&amp; HERO teachers</a:t>
            </a:r>
          </a:p>
          <a:p>
            <a:pPr marL="109728" indent="0">
              <a:spcBef>
                <a:spcPct val="50000"/>
              </a:spcBef>
              <a:buNone/>
            </a:pPr>
            <a:r>
              <a:rPr lang="en-US" sz="2800" dirty="0"/>
              <a:t>	5.0 Problem Solving and Critical Thinking</a:t>
            </a:r>
            <a:r>
              <a:rPr lang="en-US" sz="2800" dirty="0" smtClean="0"/>
              <a:t>………….3  CFS </a:t>
            </a:r>
            <a:r>
              <a:rPr lang="en-US" sz="2800" dirty="0"/>
              <a:t>&amp; HERO teachers</a:t>
            </a:r>
          </a:p>
          <a:p>
            <a:pPr marL="109728" indent="0">
              <a:spcBef>
                <a:spcPct val="50000"/>
              </a:spcBef>
              <a:buNone/>
            </a:pPr>
            <a:r>
              <a:rPr lang="en-US" sz="2800" dirty="0"/>
              <a:t>	6.0 Health and Safety</a:t>
            </a:r>
            <a:r>
              <a:rPr lang="en-US" sz="2800" dirty="0" smtClean="0"/>
              <a:t>……………………………………3   CFS </a:t>
            </a:r>
            <a:r>
              <a:rPr lang="en-US" sz="2800" dirty="0"/>
              <a:t>&amp; HERO teachers</a:t>
            </a:r>
          </a:p>
          <a:p>
            <a:pPr marL="109728" indent="0">
              <a:spcBef>
                <a:spcPct val="50000"/>
              </a:spcBef>
              <a:buNone/>
            </a:pPr>
            <a:r>
              <a:rPr lang="en-US" sz="2800" dirty="0"/>
              <a:t>	7.0 Responsibility and Flexibility </a:t>
            </a:r>
            <a:r>
              <a:rPr lang="en-US" sz="2800" dirty="0" smtClean="0"/>
              <a:t>…………………….4   CFS </a:t>
            </a:r>
            <a:r>
              <a:rPr lang="en-US" sz="2800" dirty="0"/>
              <a:t>&amp; HERO teachers</a:t>
            </a:r>
          </a:p>
          <a:p>
            <a:pPr marL="109728" indent="0">
              <a:spcBef>
                <a:spcPct val="50000"/>
              </a:spcBef>
              <a:buNone/>
            </a:pPr>
            <a:r>
              <a:rPr lang="en-US" sz="2800" dirty="0"/>
              <a:t>	8.0 Ethics and Legal Responsibilities</a:t>
            </a:r>
            <a:r>
              <a:rPr lang="en-US" sz="2800" dirty="0" smtClean="0"/>
              <a:t>………………..4   CFS </a:t>
            </a:r>
            <a:r>
              <a:rPr lang="en-US" sz="2800" dirty="0"/>
              <a:t>&amp; HERO teachers</a:t>
            </a:r>
          </a:p>
          <a:p>
            <a:pPr marL="109728" indent="0">
              <a:spcBef>
                <a:spcPct val="50000"/>
              </a:spcBef>
              <a:buNone/>
            </a:pPr>
            <a:r>
              <a:rPr lang="en-US" sz="2800" dirty="0"/>
              <a:t>	9.0 Leadership and Teamwork</a:t>
            </a:r>
            <a:r>
              <a:rPr lang="en-US" sz="2800" dirty="0" smtClean="0"/>
              <a:t>………………………..5   CFS </a:t>
            </a:r>
            <a:r>
              <a:rPr lang="en-US" sz="2800" dirty="0"/>
              <a:t>&amp; HERO teachers</a:t>
            </a:r>
          </a:p>
          <a:p>
            <a:pPr marL="109728" indent="0">
              <a:spcBef>
                <a:spcPct val="50000"/>
              </a:spcBef>
              <a:buNone/>
            </a:pPr>
            <a:r>
              <a:rPr lang="en-US" sz="2800" dirty="0"/>
              <a:t>	10.0 Technical Knowledge and Skills</a:t>
            </a:r>
            <a:r>
              <a:rPr lang="en-US" sz="2800" dirty="0" smtClean="0"/>
              <a:t>………………..5  </a:t>
            </a:r>
          </a:p>
          <a:p>
            <a:pPr marL="109728" indent="0">
              <a:spcBef>
                <a:spcPct val="50000"/>
              </a:spcBef>
              <a:buNone/>
            </a:pPr>
            <a:r>
              <a:rPr lang="en-US" sz="2800" b="1" dirty="0">
                <a:solidFill>
                  <a:srgbClr val="D60093"/>
                </a:solidFill>
              </a:rPr>
              <a:t>	</a:t>
            </a:r>
            <a:r>
              <a:rPr lang="en-US" sz="3600" b="1" dirty="0" smtClean="0">
                <a:solidFill>
                  <a:srgbClr val="D60093"/>
                </a:solidFill>
              </a:rPr>
              <a:t>CFS teachers 10.1-10.16 </a:t>
            </a:r>
            <a:r>
              <a:rPr lang="en-US" sz="3600" b="1" dirty="0" smtClean="0"/>
              <a:t>&amp;</a:t>
            </a:r>
            <a:r>
              <a:rPr lang="en-US" sz="3600" b="1" dirty="0" smtClean="0">
                <a:solidFill>
                  <a:srgbClr val="D60093"/>
                </a:solidFill>
              </a:rPr>
              <a:t> </a:t>
            </a:r>
            <a:r>
              <a:rPr lang="en-US" sz="3600" b="1" dirty="0" smtClean="0">
                <a:solidFill>
                  <a:srgbClr val="EB641B"/>
                </a:solidFill>
              </a:rPr>
              <a:t>HERO  teachers 10.1-10.4 ONLY</a:t>
            </a:r>
            <a:endParaRPr lang="en-US" sz="3600" b="1" dirty="0">
              <a:solidFill>
                <a:srgbClr val="EB641B"/>
              </a:solidFill>
            </a:endParaRPr>
          </a:p>
          <a:p>
            <a:pPr marL="109728" indent="0">
              <a:spcBef>
                <a:spcPct val="50000"/>
              </a:spcBef>
              <a:buNone/>
            </a:pPr>
            <a:r>
              <a:rPr lang="en-US" sz="2800" dirty="0" smtClean="0"/>
              <a:t>	11.0 </a:t>
            </a:r>
            <a:r>
              <a:rPr lang="en-US" sz="2800" dirty="0"/>
              <a:t>Demonstration and Application</a:t>
            </a:r>
            <a:r>
              <a:rPr lang="en-US" sz="2800" dirty="0" smtClean="0"/>
              <a:t>………………..6  CFS </a:t>
            </a:r>
            <a:r>
              <a:rPr lang="en-US" sz="2800" dirty="0"/>
              <a:t>&amp; HERO teachers</a:t>
            </a:r>
            <a:r>
              <a:rPr lang="en-US" sz="2800" dirty="0" smtClean="0"/>
              <a:t> </a:t>
            </a:r>
          </a:p>
          <a:p>
            <a:pPr marL="109728" indent="0">
              <a:spcBef>
                <a:spcPct val="50000"/>
              </a:spcBef>
              <a:buNone/>
            </a:pPr>
            <a:r>
              <a:rPr lang="en-US" sz="2800" dirty="0" smtClean="0"/>
              <a:t>Pathway </a:t>
            </a:r>
            <a:r>
              <a:rPr lang="en-US" sz="2800" dirty="0"/>
              <a:t>Standards</a:t>
            </a:r>
            <a:r>
              <a:rPr lang="en-US" sz="2800" dirty="0" smtClean="0"/>
              <a:t>…………………………………………………....</a:t>
            </a:r>
            <a:r>
              <a:rPr lang="en-US" sz="2800" dirty="0"/>
              <a:t>7</a:t>
            </a:r>
          </a:p>
          <a:p>
            <a:pPr marL="109728" indent="0">
              <a:spcBef>
                <a:spcPct val="50000"/>
              </a:spcBef>
              <a:buNone/>
            </a:pPr>
            <a:r>
              <a:rPr lang="en-US" sz="2800" dirty="0"/>
              <a:t>    A. </a:t>
            </a:r>
            <a:r>
              <a:rPr lang="en-US" sz="2800" dirty="0" smtClean="0"/>
              <a:t>Fashion Design and Merchandising Pathway…………….7   HERO teachers</a:t>
            </a:r>
            <a:endParaRPr lang="en-US" sz="2800" dirty="0"/>
          </a:p>
          <a:p>
            <a:pPr marL="109728" indent="0">
              <a:spcBef>
                <a:spcPct val="50000"/>
              </a:spcBef>
              <a:buNone/>
            </a:pPr>
            <a:r>
              <a:rPr lang="en-US" sz="2800" dirty="0"/>
              <a:t>    B.  </a:t>
            </a:r>
            <a:r>
              <a:rPr lang="en-US" sz="2800" dirty="0" smtClean="0"/>
              <a:t>Interior Design Pathway……………………………………..11 HERO teachers</a:t>
            </a:r>
            <a:endParaRPr lang="en-US" sz="2800" dirty="0"/>
          </a:p>
          <a:p>
            <a:pPr marL="109728" indent="0">
              <a:spcBef>
                <a:spcPct val="50000"/>
              </a:spcBef>
              <a:buNone/>
            </a:pPr>
            <a:r>
              <a:rPr lang="en-US" sz="2800" dirty="0"/>
              <a:t>    C.  </a:t>
            </a:r>
            <a:r>
              <a:rPr lang="en-US" sz="2800" dirty="0" smtClean="0"/>
              <a:t>Personal Services </a:t>
            </a:r>
            <a:r>
              <a:rPr lang="en-US" sz="2800" dirty="0"/>
              <a:t>Pathway</a:t>
            </a:r>
            <a:r>
              <a:rPr lang="en-US" sz="2800" dirty="0" smtClean="0"/>
              <a:t>…………………………………..15 </a:t>
            </a:r>
            <a:r>
              <a:rPr lang="en-US" sz="2800" b="1" dirty="0" smtClean="0"/>
              <a:t>NOT HECT </a:t>
            </a:r>
          </a:p>
          <a:p>
            <a:pPr marL="109728" indent="0">
              <a:spcBef>
                <a:spcPct val="50000"/>
              </a:spcBef>
              <a:buNone/>
            </a:pPr>
            <a:r>
              <a:rPr lang="en-US" sz="2800" dirty="0" smtClean="0"/>
              <a:t>Academic </a:t>
            </a:r>
            <a:r>
              <a:rPr lang="en-US" sz="2800" dirty="0"/>
              <a:t>Alignment Matrix</a:t>
            </a:r>
            <a:r>
              <a:rPr lang="en-US" sz="2800" dirty="0" smtClean="0"/>
              <a:t>………………………………..……...19</a:t>
            </a:r>
            <a:endParaRPr lang="en-US" sz="2800" dirty="0"/>
          </a:p>
          <a:p>
            <a:pPr marL="109728" indent="0">
              <a:spcBef>
                <a:spcPct val="50000"/>
              </a:spcBef>
              <a:buNone/>
            </a:pPr>
            <a:endParaRPr lang="en-US" sz="2800" dirty="0"/>
          </a:p>
          <a:p>
            <a:pPr marL="109728" indent="0">
              <a:spcBef>
                <a:spcPct val="50000"/>
              </a:spcBef>
              <a:buNone/>
            </a:pPr>
            <a:endParaRPr lang="en-US" sz="2800" dirty="0"/>
          </a:p>
          <a:p>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21</a:t>
            </a:fld>
            <a:endParaRPr lang="en-US" dirty="0"/>
          </a:p>
        </p:txBody>
      </p:sp>
      <p:sp>
        <p:nvSpPr>
          <p:cNvPr id="4" name="Title 3"/>
          <p:cNvSpPr>
            <a:spLocks noGrp="1"/>
          </p:cNvSpPr>
          <p:nvPr>
            <p:ph type="title"/>
          </p:nvPr>
        </p:nvSpPr>
        <p:spPr>
          <a:xfrm>
            <a:off x="457200" y="274638"/>
            <a:ext cx="8229600" cy="792162"/>
          </a:xfrm>
        </p:spPr>
        <p:txBody>
          <a:bodyPr>
            <a:normAutofit fontScale="90000"/>
          </a:bodyPr>
          <a:lstStyle/>
          <a:p>
            <a:pPr algn="ctr">
              <a:spcBef>
                <a:spcPct val="50000"/>
              </a:spcBef>
            </a:pPr>
            <a:r>
              <a:rPr lang="en-US" sz="2200" dirty="0" smtClean="0"/>
              <a:t/>
            </a:r>
            <a:br>
              <a:rPr lang="en-US" sz="2200" dirty="0" smtClean="0"/>
            </a:br>
            <a:r>
              <a:rPr lang="en-US" sz="2200" dirty="0"/>
              <a:t/>
            </a:r>
            <a:br>
              <a:rPr lang="en-US" sz="2200" dirty="0"/>
            </a:br>
            <a:r>
              <a:rPr lang="en-US" sz="2200" dirty="0" smtClean="0"/>
              <a:t>Table </a:t>
            </a:r>
            <a:r>
              <a:rPr lang="en-US" sz="2200" dirty="0"/>
              <a:t>of Contents </a:t>
            </a:r>
            <a:br>
              <a:rPr lang="en-US" sz="2200" dirty="0"/>
            </a:br>
            <a:r>
              <a:rPr lang="en-US" sz="2200" dirty="0" smtClean="0"/>
              <a:t>Fashion and Interior Design</a:t>
            </a:r>
            <a:r>
              <a:rPr lang="en-US" dirty="0"/>
              <a:t/>
            </a:r>
            <a:br>
              <a:rPr lang="en-US" dirty="0"/>
            </a:br>
            <a:endParaRPr lang="en-US" dirty="0"/>
          </a:p>
        </p:txBody>
      </p:sp>
      <p:sp>
        <p:nvSpPr>
          <p:cNvPr id="6" name="Rounded Rectangle 5"/>
          <p:cNvSpPr/>
          <p:nvPr/>
        </p:nvSpPr>
        <p:spPr>
          <a:xfrm>
            <a:off x="457200" y="4724400"/>
            <a:ext cx="6553200" cy="12954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9202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4525963"/>
          </a:xfrm>
        </p:spPr>
        <p:txBody>
          <a:bodyPr>
            <a:normAutofit/>
          </a:bodyPr>
          <a:lstStyle/>
          <a:p>
            <a:r>
              <a:rPr lang="en-US" dirty="0" smtClean="0"/>
              <a:t>Anchor Standard 10.0 Technical Knowledge &amp; Skills</a:t>
            </a:r>
          </a:p>
          <a:p>
            <a:pPr lvl="1"/>
            <a:r>
              <a:rPr lang="en-US" dirty="0" smtClean="0"/>
              <a:t>10.1-10.4 Common to All CFS and HERO Courses (NEW)</a:t>
            </a:r>
          </a:p>
          <a:p>
            <a:pPr lvl="1"/>
            <a:r>
              <a:rPr lang="en-US" dirty="0" smtClean="0"/>
              <a:t>10.5-10.9 Fashion, Textiles, and Apparel </a:t>
            </a:r>
            <a:r>
              <a:rPr lang="en-US" b="1" dirty="0" smtClean="0"/>
              <a:t>&amp;</a:t>
            </a:r>
            <a:r>
              <a:rPr lang="en-US" dirty="0" smtClean="0"/>
              <a:t> Housing and Furnishings*</a:t>
            </a:r>
          </a:p>
          <a:p>
            <a:pPr lvl="1"/>
            <a:r>
              <a:rPr lang="en-US" dirty="0" smtClean="0"/>
              <a:t>10.10 Fashion, Textiles, and Apparel</a:t>
            </a:r>
          </a:p>
          <a:p>
            <a:pPr lvl="1"/>
            <a:r>
              <a:rPr lang="en-US" dirty="0" smtClean="0"/>
              <a:t>10.11-10.13 Housing and Furnishings</a:t>
            </a:r>
          </a:p>
          <a:p>
            <a:pPr lvl="1"/>
            <a:r>
              <a:rPr lang="en-US" dirty="0" smtClean="0"/>
              <a:t>10.14-10.16 Transferability of Knowledge &amp; Skills</a:t>
            </a:r>
          </a:p>
          <a:p>
            <a:r>
              <a:rPr lang="en-US" dirty="0" smtClean="0"/>
              <a:t>*Some standards </a:t>
            </a:r>
            <a:r>
              <a:rPr lang="en-US" dirty="0"/>
              <a:t>o</a:t>
            </a:r>
            <a:r>
              <a:rPr lang="en-US" dirty="0" smtClean="0"/>
              <a:t>verlap and the standard </a:t>
            </a:r>
            <a:r>
              <a:rPr lang="en-US" dirty="0"/>
              <a:t>d</a:t>
            </a:r>
            <a:r>
              <a:rPr lang="en-US" dirty="0" smtClean="0"/>
              <a:t>etail is different depending on the subject </a:t>
            </a:r>
            <a:r>
              <a:rPr lang="en-US" dirty="0"/>
              <a:t>m</a:t>
            </a:r>
            <a:r>
              <a:rPr lang="en-US" dirty="0" smtClean="0"/>
              <a:t>atter to be taught.</a:t>
            </a:r>
          </a:p>
          <a:p>
            <a:pPr lvl="1"/>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22</a:t>
            </a:fld>
            <a:endParaRPr lang="en-US" dirty="0"/>
          </a:p>
        </p:txBody>
      </p:sp>
      <p:sp>
        <p:nvSpPr>
          <p:cNvPr id="4" name="Title 3"/>
          <p:cNvSpPr>
            <a:spLocks noGrp="1"/>
          </p:cNvSpPr>
          <p:nvPr>
            <p:ph type="title"/>
          </p:nvPr>
        </p:nvSpPr>
        <p:spPr>
          <a:xfrm>
            <a:off x="76200" y="274638"/>
            <a:ext cx="8991600" cy="1143000"/>
          </a:xfrm>
        </p:spPr>
        <p:txBody>
          <a:bodyPr>
            <a:noAutofit/>
          </a:bodyPr>
          <a:lstStyle/>
          <a:p>
            <a:pPr algn="ctr"/>
            <a:r>
              <a:rPr lang="en-US" sz="3000" dirty="0" smtClean="0"/>
              <a:t>Fashion &amp; Interior Design</a:t>
            </a:r>
            <a:r>
              <a:rPr lang="en-US" sz="3200" dirty="0" smtClean="0"/>
              <a:t/>
            </a:r>
            <a:br>
              <a:rPr lang="en-US" sz="3200" dirty="0" smtClean="0"/>
            </a:br>
            <a:r>
              <a:rPr lang="en-US" sz="3200" dirty="0" smtClean="0"/>
              <a:t>CFS Crosswalk</a:t>
            </a:r>
            <a:endParaRPr lang="en-US" sz="3200" dirty="0"/>
          </a:p>
        </p:txBody>
      </p:sp>
    </p:spTree>
    <p:extLst>
      <p:ext uri="{BB962C8B-B14F-4D97-AF65-F5344CB8AC3E}">
        <p14:creationId xmlns:p14="http://schemas.microsoft.com/office/powerpoint/2010/main" val="62423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762000"/>
            <a:ext cx="8229600" cy="5715000"/>
          </a:xfrm>
        </p:spPr>
        <p:txBody>
          <a:bodyPr/>
          <a:lstStyle/>
          <a:p>
            <a:pPr marL="609600" indent="-609600" eaLnBrk="1" hangingPunct="1">
              <a:buFont typeface="Wingdings" pitchFamily="2" charset="2"/>
              <a:buNone/>
              <a:defRPr/>
            </a:pPr>
            <a:r>
              <a:rPr lang="en-US" dirty="0" smtClean="0"/>
              <a:t>III. </a:t>
            </a:r>
            <a:r>
              <a:rPr lang="en-US" u="sng" dirty="0" smtClean="0"/>
              <a:t>Hospitality Tourism and Recreation</a:t>
            </a:r>
            <a:r>
              <a:rPr lang="en-US" dirty="0" smtClean="0"/>
              <a:t> (HTR)</a:t>
            </a:r>
            <a:endParaRPr lang="en-US" u="sng" dirty="0" smtClean="0"/>
          </a:p>
          <a:p>
            <a:pPr marL="609600" indent="-609600" eaLnBrk="1" hangingPunct="1">
              <a:buSzPct val="90000"/>
              <a:buFontTx/>
              <a:buAutoNum type="alphaUcPeriod"/>
              <a:defRPr/>
            </a:pPr>
            <a:r>
              <a:rPr lang="en-US" sz="3000" dirty="0" smtClean="0"/>
              <a:t>Food Science, Dietetics, and Nutrition</a:t>
            </a:r>
          </a:p>
          <a:p>
            <a:pPr marL="609600" indent="-609600" eaLnBrk="1" hangingPunct="1">
              <a:buSzPct val="90000"/>
              <a:buFontTx/>
              <a:buAutoNum type="alphaUcPeriod"/>
              <a:defRPr/>
            </a:pPr>
            <a:r>
              <a:rPr lang="en-US" sz="3000" dirty="0" smtClean="0"/>
              <a:t>Food Service and Hospitality</a:t>
            </a:r>
          </a:p>
          <a:p>
            <a:pPr marL="609600" indent="-609600" eaLnBrk="1" hangingPunct="1">
              <a:buSzPct val="90000"/>
              <a:buFontTx/>
              <a:buAutoNum type="alphaUcPeriod"/>
              <a:defRPr/>
            </a:pPr>
            <a:r>
              <a:rPr lang="en-US" sz="3000" dirty="0" smtClean="0"/>
              <a:t>Hospitality, Tourism and Recreation</a:t>
            </a:r>
          </a:p>
          <a:p>
            <a:pPr marL="609600" indent="-609600" eaLnBrk="1" hangingPunct="1">
              <a:buFontTx/>
              <a:buNone/>
              <a:defRPr/>
            </a:pPr>
            <a:endParaRPr lang="en-US" sz="2000" dirty="0" smtClean="0"/>
          </a:p>
          <a:p>
            <a:pPr marL="609600" indent="-609600" eaLnBrk="1" hangingPunct="1">
              <a:buFontTx/>
              <a:buNone/>
              <a:defRPr/>
            </a:pPr>
            <a:r>
              <a:rPr lang="en-US" dirty="0" smtClean="0"/>
              <a:t>CFS – Content Areas</a:t>
            </a:r>
          </a:p>
          <a:p>
            <a:pPr marL="609600" indent="-609600" eaLnBrk="1" hangingPunct="1">
              <a:defRPr/>
            </a:pPr>
            <a:r>
              <a:rPr lang="en-US" sz="3000" dirty="0" smtClean="0"/>
              <a:t>Food and Nutrition</a:t>
            </a:r>
          </a:p>
          <a:p>
            <a:pPr marL="609600" indent="-609600" eaLnBrk="1" hangingPunct="1">
              <a:defRPr/>
            </a:pPr>
            <a:r>
              <a:rPr lang="en-US" sz="3000" dirty="0" smtClean="0"/>
              <a:t>Individual and Family Health</a:t>
            </a:r>
          </a:p>
        </p:txBody>
      </p:sp>
    </p:spTree>
    <p:extLst>
      <p:ext uri="{BB962C8B-B14F-4D97-AF65-F5344CB8AC3E}">
        <p14:creationId xmlns:p14="http://schemas.microsoft.com/office/powerpoint/2010/main" val="2881201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799"/>
          </a:xfrm>
        </p:spPr>
        <p:txBody>
          <a:bodyPr>
            <a:normAutofit fontScale="47500" lnSpcReduction="20000"/>
          </a:bodyPr>
          <a:lstStyle/>
          <a:p>
            <a:pPr marL="109728" indent="0">
              <a:spcBef>
                <a:spcPct val="50000"/>
              </a:spcBef>
              <a:buNone/>
            </a:pPr>
            <a:r>
              <a:rPr lang="en-US" sz="2800" dirty="0" smtClean="0"/>
              <a:t>Table </a:t>
            </a:r>
            <a:r>
              <a:rPr lang="en-US" sz="2800" dirty="0"/>
              <a:t>of Contents</a:t>
            </a:r>
            <a:r>
              <a:rPr lang="en-US" sz="2800" dirty="0" smtClean="0"/>
              <a:t>………………………………………………….....0</a:t>
            </a:r>
            <a:endParaRPr lang="en-US" sz="2800" dirty="0"/>
          </a:p>
          <a:p>
            <a:pPr marL="109728" indent="0">
              <a:spcBef>
                <a:spcPct val="50000"/>
              </a:spcBef>
              <a:buNone/>
            </a:pPr>
            <a:r>
              <a:rPr lang="en-US" sz="2800" dirty="0" smtClean="0"/>
              <a:t>Knowledge </a:t>
            </a:r>
            <a:r>
              <a:rPr lang="en-US" sz="2800" dirty="0"/>
              <a:t>and Performance Anchor Standards</a:t>
            </a:r>
            <a:r>
              <a:rPr lang="en-US" sz="2800" dirty="0" smtClean="0"/>
              <a:t>………………..2</a:t>
            </a:r>
            <a:endParaRPr lang="en-US" sz="2800" dirty="0"/>
          </a:p>
          <a:p>
            <a:pPr marL="109728" indent="0">
              <a:spcBef>
                <a:spcPct val="50000"/>
              </a:spcBef>
              <a:buNone/>
            </a:pPr>
            <a:r>
              <a:rPr lang="en-US" sz="2800" dirty="0"/>
              <a:t>	1.0 Academics</a:t>
            </a:r>
            <a:r>
              <a:rPr lang="en-US" sz="2800" dirty="0" smtClean="0"/>
              <a:t>…………………………………………….2  CFS &amp; HERO teachers</a:t>
            </a:r>
            <a:endParaRPr lang="en-US" sz="2800" dirty="0"/>
          </a:p>
          <a:p>
            <a:pPr marL="109728" indent="0">
              <a:spcBef>
                <a:spcPct val="50000"/>
              </a:spcBef>
              <a:buNone/>
            </a:pPr>
            <a:r>
              <a:rPr lang="en-US" sz="2800" dirty="0"/>
              <a:t>	2.0 Communications</a:t>
            </a:r>
            <a:r>
              <a:rPr lang="en-US" sz="2800" dirty="0" smtClean="0"/>
              <a:t>…………………………………....2  CFS </a:t>
            </a:r>
            <a:r>
              <a:rPr lang="en-US" sz="2800" dirty="0"/>
              <a:t>&amp; HERO teachers</a:t>
            </a:r>
          </a:p>
          <a:p>
            <a:pPr marL="109728" indent="0">
              <a:spcBef>
                <a:spcPct val="50000"/>
              </a:spcBef>
              <a:buNone/>
            </a:pPr>
            <a:r>
              <a:rPr lang="en-US" sz="2800" dirty="0"/>
              <a:t>	3.0 Career Planning and Management</a:t>
            </a:r>
            <a:r>
              <a:rPr lang="en-US" sz="2800" dirty="0" smtClean="0"/>
              <a:t>……………....2  CFS </a:t>
            </a:r>
            <a:r>
              <a:rPr lang="en-US" sz="2800" dirty="0"/>
              <a:t>&amp; HERO teachers</a:t>
            </a:r>
          </a:p>
          <a:p>
            <a:pPr marL="109728" indent="0">
              <a:spcBef>
                <a:spcPct val="50000"/>
              </a:spcBef>
              <a:buNone/>
            </a:pPr>
            <a:r>
              <a:rPr lang="en-US" sz="2800" dirty="0"/>
              <a:t>	4.0 Technology</a:t>
            </a:r>
            <a:r>
              <a:rPr lang="en-US" sz="2800" dirty="0" smtClean="0"/>
              <a:t>…………………………………………...3  CFS </a:t>
            </a:r>
            <a:r>
              <a:rPr lang="en-US" sz="2800" dirty="0"/>
              <a:t>&amp; HERO teachers</a:t>
            </a:r>
          </a:p>
          <a:p>
            <a:pPr marL="109728" indent="0">
              <a:spcBef>
                <a:spcPct val="50000"/>
              </a:spcBef>
              <a:buNone/>
            </a:pPr>
            <a:r>
              <a:rPr lang="en-US" sz="2800" dirty="0"/>
              <a:t>	5.0 Problem Solving and Critical Thinking</a:t>
            </a:r>
            <a:r>
              <a:rPr lang="en-US" sz="2800" dirty="0" smtClean="0"/>
              <a:t>………….3  CFS </a:t>
            </a:r>
            <a:r>
              <a:rPr lang="en-US" sz="2800" dirty="0"/>
              <a:t>&amp; HERO teachers</a:t>
            </a:r>
          </a:p>
          <a:p>
            <a:pPr marL="109728" indent="0">
              <a:spcBef>
                <a:spcPct val="50000"/>
              </a:spcBef>
              <a:buNone/>
            </a:pPr>
            <a:r>
              <a:rPr lang="en-US" sz="2800" dirty="0"/>
              <a:t>	6.0 Health and Safety</a:t>
            </a:r>
            <a:r>
              <a:rPr lang="en-US" sz="2800" dirty="0" smtClean="0"/>
              <a:t>……………………………………3   CFS </a:t>
            </a:r>
            <a:r>
              <a:rPr lang="en-US" sz="2800" dirty="0"/>
              <a:t>&amp; HERO teachers</a:t>
            </a:r>
          </a:p>
          <a:p>
            <a:pPr marL="109728" indent="0">
              <a:spcBef>
                <a:spcPct val="50000"/>
              </a:spcBef>
              <a:buNone/>
            </a:pPr>
            <a:r>
              <a:rPr lang="en-US" sz="2800" dirty="0"/>
              <a:t>	7.0 Responsibility and Flexibility </a:t>
            </a:r>
            <a:r>
              <a:rPr lang="en-US" sz="2800" dirty="0" smtClean="0"/>
              <a:t>…………………….4   CFS </a:t>
            </a:r>
            <a:r>
              <a:rPr lang="en-US" sz="2800" dirty="0"/>
              <a:t>&amp; HERO teachers</a:t>
            </a:r>
          </a:p>
          <a:p>
            <a:pPr marL="109728" indent="0">
              <a:spcBef>
                <a:spcPct val="50000"/>
              </a:spcBef>
              <a:buNone/>
            </a:pPr>
            <a:r>
              <a:rPr lang="en-US" sz="2800" dirty="0"/>
              <a:t>	8.0 Ethics and Legal Responsibilities</a:t>
            </a:r>
            <a:r>
              <a:rPr lang="en-US" sz="2800" dirty="0" smtClean="0"/>
              <a:t>………………..4   CFS </a:t>
            </a:r>
            <a:r>
              <a:rPr lang="en-US" sz="2800" dirty="0"/>
              <a:t>&amp; HERO teachers</a:t>
            </a:r>
          </a:p>
          <a:p>
            <a:pPr marL="109728" indent="0">
              <a:spcBef>
                <a:spcPct val="50000"/>
              </a:spcBef>
              <a:buNone/>
            </a:pPr>
            <a:r>
              <a:rPr lang="en-US" sz="2800" dirty="0"/>
              <a:t>	9.0 Leadership and Teamwork</a:t>
            </a:r>
            <a:r>
              <a:rPr lang="en-US" sz="2800" dirty="0" smtClean="0"/>
              <a:t>………………………..5   CFS </a:t>
            </a:r>
            <a:r>
              <a:rPr lang="en-US" sz="2800" dirty="0"/>
              <a:t>&amp; HERO teachers</a:t>
            </a:r>
          </a:p>
          <a:p>
            <a:pPr marL="109728" indent="0">
              <a:spcBef>
                <a:spcPct val="50000"/>
              </a:spcBef>
              <a:buNone/>
            </a:pPr>
            <a:r>
              <a:rPr lang="en-US" sz="2800" dirty="0"/>
              <a:t>	10.0 Technical Knowledge and Skills</a:t>
            </a:r>
            <a:r>
              <a:rPr lang="en-US" sz="2800" dirty="0" smtClean="0"/>
              <a:t>………………..5  </a:t>
            </a:r>
          </a:p>
          <a:p>
            <a:pPr marL="109728" indent="0">
              <a:spcBef>
                <a:spcPct val="50000"/>
              </a:spcBef>
              <a:buNone/>
            </a:pPr>
            <a:r>
              <a:rPr lang="en-US" sz="2800" b="1" dirty="0">
                <a:solidFill>
                  <a:srgbClr val="D60093"/>
                </a:solidFill>
              </a:rPr>
              <a:t>	</a:t>
            </a:r>
            <a:r>
              <a:rPr lang="en-US" sz="3600" b="1" dirty="0" smtClean="0">
                <a:solidFill>
                  <a:srgbClr val="D60093"/>
                </a:solidFill>
              </a:rPr>
              <a:t>CFS teachers 10.1-10.14 </a:t>
            </a:r>
            <a:r>
              <a:rPr lang="en-US" sz="3600" b="1" dirty="0" smtClean="0"/>
              <a:t>&amp;</a:t>
            </a:r>
            <a:r>
              <a:rPr lang="en-US" sz="3600" b="1" dirty="0" smtClean="0">
                <a:solidFill>
                  <a:srgbClr val="D60093"/>
                </a:solidFill>
              </a:rPr>
              <a:t> </a:t>
            </a:r>
            <a:r>
              <a:rPr lang="en-US" sz="3600" b="1" dirty="0" smtClean="0">
                <a:solidFill>
                  <a:srgbClr val="EB641B"/>
                </a:solidFill>
              </a:rPr>
              <a:t>HERO  teachers 10.1-10.4 ONLY</a:t>
            </a:r>
            <a:endParaRPr lang="en-US" sz="3600" b="1" dirty="0">
              <a:solidFill>
                <a:srgbClr val="EB641B"/>
              </a:solidFill>
            </a:endParaRPr>
          </a:p>
          <a:p>
            <a:pPr marL="109728" indent="0">
              <a:spcBef>
                <a:spcPct val="50000"/>
              </a:spcBef>
              <a:buNone/>
            </a:pPr>
            <a:r>
              <a:rPr lang="en-US" sz="3600" b="1" dirty="0">
                <a:solidFill>
                  <a:srgbClr val="D60093"/>
                </a:solidFill>
              </a:rPr>
              <a:t>	</a:t>
            </a:r>
            <a:r>
              <a:rPr lang="en-US" sz="2800" dirty="0"/>
              <a:t>11.0 Demonstration and Application</a:t>
            </a:r>
            <a:r>
              <a:rPr lang="en-US" sz="2800" dirty="0" smtClean="0"/>
              <a:t>………………..6  CFS </a:t>
            </a:r>
            <a:r>
              <a:rPr lang="en-US" sz="2800" dirty="0"/>
              <a:t>&amp; HERO teachers</a:t>
            </a:r>
            <a:r>
              <a:rPr lang="en-US" sz="2800" dirty="0" smtClean="0"/>
              <a:t> </a:t>
            </a:r>
          </a:p>
          <a:p>
            <a:pPr marL="109728" indent="0">
              <a:spcBef>
                <a:spcPct val="50000"/>
              </a:spcBef>
              <a:buNone/>
            </a:pPr>
            <a:r>
              <a:rPr lang="en-US" sz="2800" dirty="0"/>
              <a:t>Pathway Standards</a:t>
            </a:r>
            <a:r>
              <a:rPr lang="en-US" sz="2800" dirty="0" smtClean="0"/>
              <a:t>…………………………………………………....</a:t>
            </a:r>
            <a:r>
              <a:rPr lang="en-US" sz="2800" dirty="0"/>
              <a:t>7</a:t>
            </a:r>
          </a:p>
          <a:p>
            <a:pPr marL="109728" indent="0">
              <a:spcBef>
                <a:spcPct val="50000"/>
              </a:spcBef>
              <a:buNone/>
            </a:pPr>
            <a:r>
              <a:rPr lang="en-US" sz="2800" dirty="0"/>
              <a:t>    A. Food Service, Dietetics, and Nutrition Pathway</a:t>
            </a:r>
            <a:r>
              <a:rPr lang="en-US" sz="2800" dirty="0" smtClean="0"/>
              <a:t>…………7   HERO teachers</a:t>
            </a:r>
            <a:endParaRPr lang="en-US" sz="2800" dirty="0"/>
          </a:p>
          <a:p>
            <a:pPr marL="109728" indent="0">
              <a:spcBef>
                <a:spcPct val="50000"/>
              </a:spcBef>
              <a:buNone/>
            </a:pPr>
            <a:r>
              <a:rPr lang="en-US" sz="2800" dirty="0"/>
              <a:t>    B.  Food Service and Hospitality Pathway</a:t>
            </a:r>
            <a:r>
              <a:rPr lang="en-US" sz="2800" dirty="0" smtClean="0"/>
              <a:t>…………………….10 HERO teachers</a:t>
            </a:r>
            <a:endParaRPr lang="en-US" sz="2800" dirty="0"/>
          </a:p>
          <a:p>
            <a:pPr marL="109728" indent="0">
              <a:spcBef>
                <a:spcPct val="50000"/>
              </a:spcBef>
              <a:buNone/>
            </a:pPr>
            <a:r>
              <a:rPr lang="en-US" sz="2800" dirty="0"/>
              <a:t>    C.  Hospitality, tourism, and Recreation Pathway</a:t>
            </a:r>
            <a:r>
              <a:rPr lang="en-US" sz="2800" dirty="0" smtClean="0"/>
              <a:t>………….15 HERO teachers</a:t>
            </a:r>
          </a:p>
          <a:p>
            <a:pPr marL="109728" indent="0">
              <a:spcBef>
                <a:spcPct val="50000"/>
              </a:spcBef>
              <a:buNone/>
            </a:pPr>
            <a:r>
              <a:rPr lang="en-US" sz="2800" dirty="0" smtClean="0"/>
              <a:t>Academic </a:t>
            </a:r>
            <a:r>
              <a:rPr lang="en-US" sz="2800" dirty="0"/>
              <a:t>Alignment Matrix</a:t>
            </a:r>
            <a:r>
              <a:rPr lang="en-US" sz="2800" dirty="0" smtClean="0"/>
              <a:t>………………………………..……...</a:t>
            </a:r>
            <a:r>
              <a:rPr lang="en-US" sz="2800" dirty="0"/>
              <a:t>20</a:t>
            </a:r>
          </a:p>
          <a:p>
            <a:pPr marL="109728" indent="0">
              <a:spcBef>
                <a:spcPct val="50000"/>
              </a:spcBef>
              <a:buNone/>
            </a:pPr>
            <a:endParaRPr lang="en-US" sz="2800" dirty="0"/>
          </a:p>
          <a:p>
            <a:pPr marL="109728" indent="0">
              <a:spcBef>
                <a:spcPct val="50000"/>
              </a:spcBef>
              <a:buNone/>
            </a:pPr>
            <a:endParaRPr lang="en-US" sz="2800" dirty="0"/>
          </a:p>
          <a:p>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24</a:t>
            </a:fld>
            <a:endParaRPr lang="en-US" dirty="0"/>
          </a:p>
        </p:txBody>
      </p:sp>
      <p:sp>
        <p:nvSpPr>
          <p:cNvPr id="4" name="Title 3"/>
          <p:cNvSpPr>
            <a:spLocks noGrp="1"/>
          </p:cNvSpPr>
          <p:nvPr>
            <p:ph type="title"/>
          </p:nvPr>
        </p:nvSpPr>
        <p:spPr>
          <a:xfrm>
            <a:off x="457200" y="274638"/>
            <a:ext cx="8229600" cy="792162"/>
          </a:xfrm>
        </p:spPr>
        <p:txBody>
          <a:bodyPr>
            <a:normAutofit fontScale="90000"/>
          </a:bodyPr>
          <a:lstStyle/>
          <a:p>
            <a:pPr algn="ctr">
              <a:spcBef>
                <a:spcPct val="50000"/>
              </a:spcBef>
            </a:pPr>
            <a:r>
              <a:rPr lang="en-US" sz="2200" dirty="0" smtClean="0"/>
              <a:t/>
            </a:r>
            <a:br>
              <a:rPr lang="en-US" sz="2200" dirty="0" smtClean="0"/>
            </a:br>
            <a:r>
              <a:rPr lang="en-US" sz="2200" dirty="0"/>
              <a:t/>
            </a:r>
            <a:br>
              <a:rPr lang="en-US" sz="2200" dirty="0"/>
            </a:br>
            <a:r>
              <a:rPr lang="en-US" sz="2200" dirty="0" smtClean="0"/>
              <a:t>Table </a:t>
            </a:r>
            <a:r>
              <a:rPr lang="en-US" sz="2200" dirty="0"/>
              <a:t>of Contents </a:t>
            </a:r>
            <a:br>
              <a:rPr lang="en-US" sz="2200" dirty="0"/>
            </a:br>
            <a:r>
              <a:rPr lang="en-US" sz="2200" dirty="0"/>
              <a:t>Hospitality , Tourism and </a:t>
            </a:r>
            <a:r>
              <a:rPr lang="en-US" sz="2200" dirty="0" smtClean="0"/>
              <a:t>Recreation</a:t>
            </a:r>
            <a:r>
              <a:rPr lang="en-US" dirty="0"/>
              <a:t/>
            </a:r>
            <a:br>
              <a:rPr lang="en-US" dirty="0"/>
            </a:br>
            <a:endParaRPr lang="en-US" dirty="0"/>
          </a:p>
        </p:txBody>
      </p:sp>
      <p:sp>
        <p:nvSpPr>
          <p:cNvPr id="6" name="Rounded Rectangle 5"/>
          <p:cNvSpPr/>
          <p:nvPr/>
        </p:nvSpPr>
        <p:spPr>
          <a:xfrm>
            <a:off x="457200" y="4800600"/>
            <a:ext cx="6553200" cy="13716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268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4525963"/>
          </a:xfrm>
        </p:spPr>
        <p:txBody>
          <a:bodyPr>
            <a:normAutofit/>
          </a:bodyPr>
          <a:lstStyle/>
          <a:p>
            <a:r>
              <a:rPr lang="en-US" dirty="0" smtClean="0"/>
              <a:t>Anchor Standard 10.0 Technical Knowledge &amp; Skills</a:t>
            </a:r>
          </a:p>
          <a:p>
            <a:pPr lvl="1"/>
            <a:r>
              <a:rPr lang="en-US" dirty="0" smtClean="0"/>
              <a:t>10.1-10.4 Common to All CFS and HERO Courses (NEW)</a:t>
            </a:r>
          </a:p>
          <a:p>
            <a:pPr lvl="1"/>
            <a:r>
              <a:rPr lang="en-US" dirty="0" smtClean="0"/>
              <a:t>10.5 Individual &amp; Family Health*</a:t>
            </a:r>
          </a:p>
          <a:p>
            <a:pPr lvl="1"/>
            <a:r>
              <a:rPr lang="en-US" dirty="0" smtClean="0"/>
              <a:t>10.6-10.11 Food &amp; Nutrition</a:t>
            </a:r>
          </a:p>
          <a:p>
            <a:pPr lvl="1"/>
            <a:r>
              <a:rPr lang="en-US" dirty="0" smtClean="0"/>
              <a:t>10.12-10.14 Transferability of Knowledge &amp; Skills</a:t>
            </a:r>
          </a:p>
          <a:p>
            <a:r>
              <a:rPr lang="en-US" dirty="0" smtClean="0"/>
              <a:t>*Some standards </a:t>
            </a:r>
            <a:r>
              <a:rPr lang="en-US" dirty="0"/>
              <a:t>o</a:t>
            </a:r>
            <a:r>
              <a:rPr lang="en-US" dirty="0" smtClean="0"/>
              <a:t>verlap and the standard </a:t>
            </a:r>
            <a:r>
              <a:rPr lang="en-US" dirty="0"/>
              <a:t>d</a:t>
            </a:r>
            <a:r>
              <a:rPr lang="en-US" dirty="0" smtClean="0"/>
              <a:t>etail is different depending on the subject </a:t>
            </a:r>
            <a:r>
              <a:rPr lang="en-US" dirty="0"/>
              <a:t>m</a:t>
            </a:r>
            <a:r>
              <a:rPr lang="en-US" dirty="0" smtClean="0"/>
              <a:t>atter to be taught.</a:t>
            </a:r>
          </a:p>
          <a:p>
            <a:pPr lvl="1"/>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25</a:t>
            </a:fld>
            <a:endParaRPr lang="en-US" dirty="0"/>
          </a:p>
        </p:txBody>
      </p:sp>
      <p:sp>
        <p:nvSpPr>
          <p:cNvPr id="4" name="Title 3"/>
          <p:cNvSpPr>
            <a:spLocks noGrp="1"/>
          </p:cNvSpPr>
          <p:nvPr>
            <p:ph type="title"/>
          </p:nvPr>
        </p:nvSpPr>
        <p:spPr>
          <a:xfrm>
            <a:off x="76200" y="274638"/>
            <a:ext cx="8991600" cy="1143000"/>
          </a:xfrm>
        </p:spPr>
        <p:txBody>
          <a:bodyPr>
            <a:noAutofit/>
          </a:bodyPr>
          <a:lstStyle/>
          <a:p>
            <a:pPr algn="ctr"/>
            <a:r>
              <a:rPr lang="en-US" sz="3000" dirty="0" smtClean="0"/>
              <a:t>Hospitality, Tourism, and Recreation</a:t>
            </a:r>
            <a:r>
              <a:rPr lang="en-US" sz="3200" dirty="0" smtClean="0"/>
              <a:t/>
            </a:r>
            <a:br>
              <a:rPr lang="en-US" sz="3200" dirty="0" smtClean="0"/>
            </a:br>
            <a:r>
              <a:rPr lang="en-US" sz="3200" dirty="0" smtClean="0"/>
              <a:t>CFS Crosswalk</a:t>
            </a:r>
            <a:endParaRPr lang="en-US" sz="3200" dirty="0"/>
          </a:p>
        </p:txBody>
      </p:sp>
    </p:spTree>
    <p:extLst>
      <p:ext uri="{BB962C8B-B14F-4D97-AF65-F5344CB8AC3E}">
        <p14:creationId xmlns:p14="http://schemas.microsoft.com/office/powerpoint/2010/main" val="62423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r>
              <a:rPr lang="en-US" smtClean="0"/>
              <a:t>FHA-HERO Standards</a:t>
            </a:r>
          </a:p>
        </p:txBody>
      </p:sp>
      <p:sp>
        <p:nvSpPr>
          <p:cNvPr id="135171" name="Rectangle 3"/>
          <p:cNvSpPr>
            <a:spLocks noGrp="1" noChangeArrowheads="1"/>
          </p:cNvSpPr>
          <p:nvPr>
            <p:ph type="body" idx="1"/>
          </p:nvPr>
        </p:nvSpPr>
        <p:spPr/>
        <p:txBody>
          <a:bodyPr/>
          <a:lstStyle/>
          <a:p>
            <a:pPr eaLnBrk="1" hangingPunct="1">
              <a:defRPr/>
            </a:pPr>
            <a:r>
              <a:rPr lang="en-US" sz="3600" dirty="0" smtClean="0"/>
              <a:t>Found under Anchor Standards #9.0: Leadership &amp; Teamwork</a:t>
            </a:r>
          </a:p>
          <a:p>
            <a:pPr eaLnBrk="1" hangingPunct="1">
              <a:defRPr/>
            </a:pPr>
            <a:endParaRPr lang="en-US" sz="3600" dirty="0" smtClean="0"/>
          </a:p>
          <a:p>
            <a:pPr eaLnBrk="1" hangingPunct="1">
              <a:defRPr/>
            </a:pPr>
            <a:r>
              <a:rPr lang="en-US" sz="3600" dirty="0" smtClean="0"/>
              <a:t>Applicable to all HECT courses and career pathway programs – </a:t>
            </a:r>
            <a:br>
              <a:rPr lang="en-US" sz="3600" dirty="0" smtClean="0"/>
            </a:br>
            <a:r>
              <a:rPr lang="en-US" sz="3600" dirty="0" smtClean="0"/>
              <a:t>both CFS &amp; HERO</a:t>
            </a:r>
            <a:br>
              <a:rPr lang="en-US" sz="3600" dirty="0" smtClean="0"/>
            </a:br>
            <a:endParaRPr lang="en-US" sz="3600" dirty="0" smtClean="0"/>
          </a:p>
        </p:txBody>
      </p:sp>
    </p:spTree>
    <p:extLst>
      <p:ext uri="{BB962C8B-B14F-4D97-AF65-F5344CB8AC3E}">
        <p14:creationId xmlns:p14="http://schemas.microsoft.com/office/powerpoint/2010/main" val="578382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09600" y="152400"/>
            <a:ext cx="8229600" cy="758825"/>
          </a:xfrm>
        </p:spPr>
        <p:txBody>
          <a:bodyPr/>
          <a:lstStyle/>
          <a:p>
            <a:pPr eaLnBrk="1" hangingPunct="1">
              <a:defRPr/>
            </a:pPr>
            <a:r>
              <a:rPr lang="en-US" sz="4000" smtClean="0"/>
              <a:t>Recap of Course Sequence</a:t>
            </a:r>
          </a:p>
        </p:txBody>
      </p:sp>
      <p:sp>
        <p:nvSpPr>
          <p:cNvPr id="159747" name="Rectangle 3"/>
          <p:cNvSpPr>
            <a:spLocks noGrp="1" noChangeArrowheads="1"/>
          </p:cNvSpPr>
          <p:nvPr>
            <p:ph type="body" idx="1"/>
          </p:nvPr>
        </p:nvSpPr>
        <p:spPr>
          <a:xfrm>
            <a:off x="609600" y="990600"/>
            <a:ext cx="7848600" cy="5638800"/>
          </a:xfrm>
        </p:spPr>
        <p:txBody>
          <a:bodyPr/>
          <a:lstStyle/>
          <a:p>
            <a:pPr algn="ctr" eaLnBrk="1" hangingPunct="1">
              <a:lnSpc>
                <a:spcPct val="90000"/>
              </a:lnSpc>
              <a:buFont typeface="Wingdings" pitchFamily="2" charset="2"/>
              <a:buNone/>
              <a:defRPr/>
            </a:pPr>
            <a:r>
              <a:rPr lang="en-US" b="1" smtClean="0"/>
              <a:t>Exploratory </a:t>
            </a:r>
          </a:p>
          <a:p>
            <a:pPr algn="ctr" eaLnBrk="1" hangingPunct="1">
              <a:lnSpc>
                <a:spcPct val="90000"/>
              </a:lnSpc>
              <a:buFont typeface="Wingdings" pitchFamily="2" charset="2"/>
              <a:buNone/>
              <a:defRPr/>
            </a:pPr>
            <a:r>
              <a:rPr lang="en-US" sz="2400" smtClean="0"/>
              <a:t>(Middle School/Junior High School)</a:t>
            </a:r>
          </a:p>
          <a:p>
            <a:pPr algn="ctr" eaLnBrk="1" hangingPunct="1">
              <a:lnSpc>
                <a:spcPct val="90000"/>
              </a:lnSpc>
              <a:buFont typeface="Wingdings" pitchFamily="2" charset="2"/>
              <a:buNone/>
              <a:defRPr/>
            </a:pPr>
            <a:r>
              <a:rPr lang="en-US" b="1" smtClean="0">
                <a:sym typeface="Wingdings" pitchFamily="2" charset="2"/>
              </a:rPr>
              <a:t></a:t>
            </a:r>
            <a:endParaRPr lang="en-US" b="1" smtClean="0"/>
          </a:p>
          <a:p>
            <a:pPr algn="ctr" eaLnBrk="1" hangingPunct="1">
              <a:lnSpc>
                <a:spcPct val="90000"/>
              </a:lnSpc>
              <a:buFont typeface="Wingdings" pitchFamily="2" charset="2"/>
              <a:buNone/>
              <a:defRPr/>
            </a:pPr>
            <a:r>
              <a:rPr lang="en-US" b="1" smtClean="0"/>
              <a:t>Introductory </a:t>
            </a:r>
          </a:p>
          <a:p>
            <a:pPr algn="ctr" eaLnBrk="1" hangingPunct="1">
              <a:lnSpc>
                <a:spcPct val="90000"/>
              </a:lnSpc>
              <a:buFont typeface="Wingdings" pitchFamily="2" charset="2"/>
              <a:buNone/>
              <a:defRPr/>
            </a:pPr>
            <a:r>
              <a:rPr lang="en-US" sz="2400" smtClean="0"/>
              <a:t>(High School)</a:t>
            </a:r>
          </a:p>
          <a:p>
            <a:pPr algn="ctr" eaLnBrk="1" hangingPunct="1">
              <a:lnSpc>
                <a:spcPct val="90000"/>
              </a:lnSpc>
              <a:buFont typeface="Wingdings" pitchFamily="2" charset="2"/>
              <a:buNone/>
              <a:defRPr/>
            </a:pPr>
            <a:r>
              <a:rPr lang="en-US" b="1" smtClean="0">
                <a:sym typeface="Wingdings" pitchFamily="2" charset="2"/>
              </a:rPr>
              <a:t></a:t>
            </a:r>
          </a:p>
          <a:p>
            <a:pPr algn="ctr" eaLnBrk="1" hangingPunct="1">
              <a:lnSpc>
                <a:spcPct val="90000"/>
              </a:lnSpc>
              <a:buFont typeface="Wingdings" pitchFamily="2" charset="2"/>
              <a:buNone/>
              <a:defRPr/>
            </a:pPr>
            <a:r>
              <a:rPr lang="en-US" b="1" smtClean="0"/>
              <a:t>Concentration </a:t>
            </a:r>
          </a:p>
          <a:p>
            <a:pPr algn="ctr" eaLnBrk="1" hangingPunct="1">
              <a:lnSpc>
                <a:spcPct val="90000"/>
              </a:lnSpc>
              <a:buFont typeface="Wingdings" pitchFamily="2" charset="2"/>
              <a:buNone/>
              <a:defRPr/>
            </a:pPr>
            <a:r>
              <a:rPr lang="en-US" sz="2400" smtClean="0"/>
              <a:t>(High School)</a:t>
            </a:r>
            <a:endParaRPr lang="en-US" sz="2400" b="1" smtClean="0"/>
          </a:p>
          <a:p>
            <a:pPr algn="ctr" eaLnBrk="1" hangingPunct="1">
              <a:lnSpc>
                <a:spcPct val="90000"/>
              </a:lnSpc>
              <a:buFont typeface="Wingdings" pitchFamily="2" charset="2"/>
              <a:buNone/>
              <a:defRPr/>
            </a:pPr>
            <a:r>
              <a:rPr lang="en-US" b="1" smtClean="0">
                <a:sym typeface="Wingdings" pitchFamily="2" charset="2"/>
              </a:rPr>
              <a:t></a:t>
            </a:r>
          </a:p>
          <a:p>
            <a:pPr algn="ctr" eaLnBrk="1" hangingPunct="1">
              <a:lnSpc>
                <a:spcPct val="90000"/>
              </a:lnSpc>
              <a:buFont typeface="Wingdings" pitchFamily="2" charset="2"/>
              <a:buNone/>
              <a:defRPr/>
            </a:pPr>
            <a:r>
              <a:rPr lang="en-US" b="1" smtClean="0"/>
              <a:t>Capstone </a:t>
            </a:r>
          </a:p>
          <a:p>
            <a:pPr algn="ctr" eaLnBrk="1" hangingPunct="1">
              <a:lnSpc>
                <a:spcPct val="90000"/>
              </a:lnSpc>
              <a:buFont typeface="Wingdings" pitchFamily="2" charset="2"/>
              <a:buNone/>
              <a:defRPr/>
            </a:pPr>
            <a:r>
              <a:rPr lang="en-US" sz="2400" smtClean="0"/>
              <a:t>(High School &amp; ROCP)</a:t>
            </a:r>
          </a:p>
        </p:txBody>
      </p:sp>
    </p:spTree>
    <p:extLst>
      <p:ext uri="{BB962C8B-B14F-4D97-AF65-F5344CB8AC3E}">
        <p14:creationId xmlns:p14="http://schemas.microsoft.com/office/powerpoint/2010/main" val="1591599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p:cTn id="7" dur="500" fill="hold"/>
                                        <p:tgtEl>
                                          <p:spTgt spid="159746"/>
                                        </p:tgtEl>
                                        <p:attrNameLst>
                                          <p:attrName>ppt_w</p:attrName>
                                        </p:attrNameLst>
                                      </p:cBhvr>
                                      <p:tavLst>
                                        <p:tav tm="0">
                                          <p:val>
                                            <p:fltVal val="0"/>
                                          </p:val>
                                        </p:tav>
                                        <p:tav tm="100000">
                                          <p:val>
                                            <p:strVal val="#ppt_w"/>
                                          </p:val>
                                        </p:tav>
                                      </p:tavLst>
                                    </p:anim>
                                    <p:anim calcmode="lin" valueType="num">
                                      <p:cBhvr>
                                        <p:cTn id="8" dur="500" fill="hold"/>
                                        <p:tgtEl>
                                          <p:spTgt spid="159746"/>
                                        </p:tgtEl>
                                        <p:attrNameLst>
                                          <p:attrName>ppt_h</p:attrName>
                                        </p:attrNameLst>
                                      </p:cBhvr>
                                      <p:tavLst>
                                        <p:tav tm="0">
                                          <p:val>
                                            <p:fltVal val="0"/>
                                          </p:val>
                                        </p:tav>
                                        <p:tav tm="100000">
                                          <p:val>
                                            <p:strVal val="#ppt_h"/>
                                          </p:val>
                                        </p:tav>
                                      </p:tavLst>
                                    </p:anim>
                                    <p:animEffect transition="in" filter="fade">
                                      <p:cBhvr>
                                        <p:cTn id="9" dur="500"/>
                                        <p:tgtEl>
                                          <p:spTgt spid="1597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9747">
                                            <p:txEl>
                                              <p:pRg st="0" end="0"/>
                                            </p:txEl>
                                          </p:spTgt>
                                        </p:tgtEl>
                                        <p:attrNameLst>
                                          <p:attrName>style.visibility</p:attrName>
                                        </p:attrNameLst>
                                      </p:cBhvr>
                                      <p:to>
                                        <p:strVal val="visible"/>
                                      </p:to>
                                    </p:set>
                                    <p:animEffect transition="in" filter="fade">
                                      <p:cBhvr>
                                        <p:cTn id="14" dur="1000">
                                          <p:stCondLst>
                                            <p:cond delay="0"/>
                                          </p:stCondLst>
                                        </p:cTn>
                                        <p:tgtEl>
                                          <p:spTgt spid="159747">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fade">
                                      <p:cBhvr>
                                        <p:cTn id="17" dur="1000">
                                          <p:stCondLst>
                                            <p:cond delay="0"/>
                                          </p:stCondLst>
                                        </p:cTn>
                                        <p:tgtEl>
                                          <p:spTgt spid="15974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9747">
                                            <p:txEl>
                                              <p:pRg st="2" end="2"/>
                                            </p:txEl>
                                          </p:spTgt>
                                        </p:tgtEl>
                                        <p:attrNameLst>
                                          <p:attrName>style.visibility</p:attrName>
                                        </p:attrNameLst>
                                      </p:cBhvr>
                                      <p:to>
                                        <p:strVal val="visible"/>
                                      </p:to>
                                    </p:set>
                                    <p:animEffect transition="in" filter="fade">
                                      <p:cBhvr>
                                        <p:cTn id="20" dur="1000">
                                          <p:stCondLst>
                                            <p:cond delay="0"/>
                                          </p:stCondLst>
                                        </p:cTn>
                                        <p:tgtEl>
                                          <p:spTgt spid="15974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9747">
                                            <p:txEl>
                                              <p:pRg st="3" end="3"/>
                                            </p:txEl>
                                          </p:spTgt>
                                        </p:tgtEl>
                                        <p:attrNameLst>
                                          <p:attrName>style.visibility</p:attrName>
                                        </p:attrNameLst>
                                      </p:cBhvr>
                                      <p:to>
                                        <p:strVal val="visible"/>
                                      </p:to>
                                    </p:set>
                                    <p:animEffect transition="in" filter="fade">
                                      <p:cBhvr>
                                        <p:cTn id="25" dur="1000">
                                          <p:stCondLst>
                                            <p:cond delay="0"/>
                                          </p:stCondLst>
                                        </p:cTn>
                                        <p:tgtEl>
                                          <p:spTgt spid="159747">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9747">
                                            <p:txEl>
                                              <p:pRg st="4" end="4"/>
                                            </p:txEl>
                                          </p:spTgt>
                                        </p:tgtEl>
                                        <p:attrNameLst>
                                          <p:attrName>style.visibility</p:attrName>
                                        </p:attrNameLst>
                                      </p:cBhvr>
                                      <p:to>
                                        <p:strVal val="visible"/>
                                      </p:to>
                                    </p:set>
                                    <p:animEffect transition="in" filter="fade">
                                      <p:cBhvr>
                                        <p:cTn id="28" dur="1000">
                                          <p:stCondLst>
                                            <p:cond delay="0"/>
                                          </p:stCondLst>
                                        </p:cTn>
                                        <p:tgtEl>
                                          <p:spTgt spid="159747">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9747">
                                            <p:txEl>
                                              <p:pRg st="5" end="5"/>
                                            </p:txEl>
                                          </p:spTgt>
                                        </p:tgtEl>
                                        <p:attrNameLst>
                                          <p:attrName>style.visibility</p:attrName>
                                        </p:attrNameLst>
                                      </p:cBhvr>
                                      <p:to>
                                        <p:strVal val="visible"/>
                                      </p:to>
                                    </p:set>
                                    <p:animEffect transition="in" filter="fade">
                                      <p:cBhvr>
                                        <p:cTn id="31" dur="1000">
                                          <p:stCondLst>
                                            <p:cond delay="0"/>
                                          </p:stCondLst>
                                        </p:cTn>
                                        <p:tgtEl>
                                          <p:spTgt spid="159747">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9747">
                                            <p:txEl>
                                              <p:pRg st="6" end="6"/>
                                            </p:txEl>
                                          </p:spTgt>
                                        </p:tgtEl>
                                        <p:attrNameLst>
                                          <p:attrName>style.visibility</p:attrName>
                                        </p:attrNameLst>
                                      </p:cBhvr>
                                      <p:to>
                                        <p:strVal val="visible"/>
                                      </p:to>
                                    </p:set>
                                    <p:animEffect transition="in" filter="fade">
                                      <p:cBhvr>
                                        <p:cTn id="36" dur="1000">
                                          <p:stCondLst>
                                            <p:cond delay="0"/>
                                          </p:stCondLst>
                                        </p:cTn>
                                        <p:tgtEl>
                                          <p:spTgt spid="159747">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9747">
                                            <p:txEl>
                                              <p:pRg st="7" end="7"/>
                                            </p:txEl>
                                          </p:spTgt>
                                        </p:tgtEl>
                                        <p:attrNameLst>
                                          <p:attrName>style.visibility</p:attrName>
                                        </p:attrNameLst>
                                      </p:cBhvr>
                                      <p:to>
                                        <p:strVal val="visible"/>
                                      </p:to>
                                    </p:set>
                                    <p:animEffect transition="in" filter="fade">
                                      <p:cBhvr>
                                        <p:cTn id="39" dur="1000">
                                          <p:stCondLst>
                                            <p:cond delay="0"/>
                                          </p:stCondLst>
                                        </p:cTn>
                                        <p:tgtEl>
                                          <p:spTgt spid="159747">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9747">
                                            <p:txEl>
                                              <p:pRg st="8" end="8"/>
                                            </p:txEl>
                                          </p:spTgt>
                                        </p:tgtEl>
                                        <p:attrNameLst>
                                          <p:attrName>style.visibility</p:attrName>
                                        </p:attrNameLst>
                                      </p:cBhvr>
                                      <p:to>
                                        <p:strVal val="visible"/>
                                      </p:to>
                                    </p:set>
                                    <p:animEffect transition="in" filter="fade">
                                      <p:cBhvr>
                                        <p:cTn id="42" dur="1000">
                                          <p:stCondLst>
                                            <p:cond delay="0"/>
                                          </p:stCondLst>
                                        </p:cTn>
                                        <p:tgtEl>
                                          <p:spTgt spid="159747">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9747">
                                            <p:txEl>
                                              <p:pRg st="9" end="9"/>
                                            </p:txEl>
                                          </p:spTgt>
                                        </p:tgtEl>
                                        <p:attrNameLst>
                                          <p:attrName>style.visibility</p:attrName>
                                        </p:attrNameLst>
                                      </p:cBhvr>
                                      <p:to>
                                        <p:strVal val="visible"/>
                                      </p:to>
                                    </p:set>
                                    <p:animEffect transition="in" filter="fade">
                                      <p:cBhvr>
                                        <p:cTn id="47" dur="1000">
                                          <p:stCondLst>
                                            <p:cond delay="0"/>
                                          </p:stCondLst>
                                        </p:cTn>
                                        <p:tgtEl>
                                          <p:spTgt spid="159747">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9747">
                                            <p:txEl>
                                              <p:pRg st="10" end="10"/>
                                            </p:txEl>
                                          </p:spTgt>
                                        </p:tgtEl>
                                        <p:attrNameLst>
                                          <p:attrName>style.visibility</p:attrName>
                                        </p:attrNameLst>
                                      </p:cBhvr>
                                      <p:to>
                                        <p:strVal val="visible"/>
                                      </p:to>
                                    </p:set>
                                    <p:animEffect transition="in" filter="fade">
                                      <p:cBhvr>
                                        <p:cTn id="50" dur="1000">
                                          <p:stCondLst>
                                            <p:cond delay="0"/>
                                          </p:stCondLst>
                                        </p:cTn>
                                        <p:tgtEl>
                                          <p:spTgt spid="1597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P spid="1597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a:buFontTx/>
              <a:buNone/>
            </a:pPr>
            <a:endParaRPr lang="en-US" b="1" dirty="0" smtClean="0"/>
          </a:p>
          <a:p>
            <a:pPr>
              <a:buFontTx/>
              <a:buNone/>
            </a:pPr>
            <a:r>
              <a:rPr lang="en-US" b="1" dirty="0" smtClean="0"/>
              <a:t>Research </a:t>
            </a:r>
            <a:r>
              <a:rPr lang="en-US" dirty="0" smtClean="0">
                <a:solidFill>
                  <a:srgbClr val="A50021"/>
                </a:solidFill>
              </a:rPr>
              <a:t> </a:t>
            </a:r>
          </a:p>
          <a:p>
            <a:r>
              <a:rPr lang="en-US" dirty="0" smtClean="0">
                <a:solidFill>
                  <a:srgbClr val="A50021"/>
                </a:solidFill>
              </a:rPr>
              <a:t>Bloom’s Taxonomy (Revised)</a:t>
            </a:r>
          </a:p>
          <a:p>
            <a:r>
              <a:rPr lang="en-US" dirty="0" smtClean="0">
                <a:solidFill>
                  <a:srgbClr val="A50021"/>
                </a:solidFill>
              </a:rPr>
              <a:t>Rigor and Relevance Framework – Bill Daggett</a:t>
            </a:r>
          </a:p>
          <a:p>
            <a:r>
              <a:rPr lang="en-US" dirty="0" smtClean="0">
                <a:solidFill>
                  <a:srgbClr val="A50021"/>
                </a:solidFill>
              </a:rPr>
              <a:t>Knowledge Dimension - Anderson, </a:t>
            </a:r>
            <a:r>
              <a:rPr lang="en-US" dirty="0" err="1" smtClean="0">
                <a:solidFill>
                  <a:srgbClr val="A50021"/>
                </a:solidFill>
              </a:rPr>
              <a:t>Lorin</a:t>
            </a:r>
            <a:r>
              <a:rPr lang="en-US" dirty="0" smtClean="0">
                <a:solidFill>
                  <a:srgbClr val="A50021"/>
                </a:solidFill>
              </a:rPr>
              <a:t> and David </a:t>
            </a:r>
            <a:r>
              <a:rPr lang="en-US" dirty="0" err="1" smtClean="0">
                <a:solidFill>
                  <a:srgbClr val="A50021"/>
                </a:solidFill>
              </a:rPr>
              <a:t>Krathwohl</a:t>
            </a:r>
            <a:endParaRPr lang="en-US" dirty="0" smtClean="0">
              <a:solidFill>
                <a:srgbClr val="A50021"/>
              </a:solidFill>
            </a:endParaRPr>
          </a:p>
          <a:p>
            <a:r>
              <a:rPr lang="en-US" dirty="0" smtClean="0">
                <a:solidFill>
                  <a:srgbClr val="A50021"/>
                </a:solidFill>
              </a:rPr>
              <a:t>Depth of Knowledge - Norman L. Webb</a:t>
            </a:r>
          </a:p>
        </p:txBody>
      </p:sp>
      <p:sp>
        <p:nvSpPr>
          <p:cNvPr id="7170" name="Rectangle 2"/>
          <p:cNvSpPr>
            <a:spLocks noGrp="1" noChangeArrowheads="1"/>
          </p:cNvSpPr>
          <p:nvPr>
            <p:ph type="title"/>
          </p:nvPr>
        </p:nvSpPr>
        <p:spPr/>
        <p:txBody>
          <a:bodyPr>
            <a:noAutofit/>
          </a:bodyPr>
          <a:lstStyle/>
          <a:p>
            <a:r>
              <a:rPr lang="en-US" dirty="0"/>
              <a:t>Foundation for Standards Development</a:t>
            </a:r>
          </a:p>
        </p:txBody>
      </p:sp>
      <p:sp>
        <p:nvSpPr>
          <p:cNvPr id="3" name="Rectangle 2"/>
          <p:cNvSpPr/>
          <p:nvPr/>
        </p:nvSpPr>
        <p:spPr>
          <a:xfrm>
            <a:off x="-23358" y="6505215"/>
            <a:ext cx="444352" cy="338554"/>
          </a:xfrm>
          <a:prstGeom prst="rect">
            <a:avLst/>
          </a:prstGeom>
        </p:spPr>
        <p:txBody>
          <a:bodyPr wrap="none">
            <a:spAutoFit/>
          </a:bodyPr>
          <a:lstStyle/>
          <a:p>
            <a:fld id="{6C2A79DE-5516-410A-8EF5-1C73BCB8CF2A}" type="slidenum">
              <a:rPr lang="en-US" sz="1600">
                <a:solidFill>
                  <a:schemeClr val="bg1"/>
                </a:solidFill>
              </a:rPr>
              <a:pPr/>
              <a:t>28</a:t>
            </a:fld>
            <a:endParaRPr lang="en-US" sz="1600" dirty="0">
              <a:solidFill>
                <a:schemeClr val="bg1"/>
              </a:solidFill>
            </a:endParaRPr>
          </a:p>
        </p:txBody>
      </p:sp>
    </p:spTree>
    <p:extLst>
      <p:ext uri="{BB962C8B-B14F-4D97-AF65-F5344CB8AC3E}">
        <p14:creationId xmlns:p14="http://schemas.microsoft.com/office/powerpoint/2010/main" val="263723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C2A79DE-5516-410A-8EF5-1C73BCB8CF2A}" type="slidenum">
              <a:rPr lang="en-US" smtClean="0"/>
              <a:pPr/>
              <a:t>29</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249363"/>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401763"/>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681" y="304800"/>
            <a:ext cx="8775000" cy="6248400"/>
          </a:xfrm>
          <a:prstGeom prst="rect">
            <a:avLst/>
          </a:prstGeom>
        </p:spPr>
      </p:pic>
    </p:spTree>
    <p:extLst>
      <p:ext uri="{BB962C8B-B14F-4D97-AF65-F5344CB8AC3E}">
        <p14:creationId xmlns:p14="http://schemas.microsoft.com/office/powerpoint/2010/main" val="266483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Major New Features in CTE Standards</a:t>
            </a:r>
            <a:endParaRPr lang="en-US" dirty="0"/>
          </a:p>
        </p:txBody>
      </p:sp>
      <p:sp>
        <p:nvSpPr>
          <p:cNvPr id="2" name="Slide Number Placeholder 1"/>
          <p:cNvSpPr>
            <a:spLocks noGrp="1"/>
          </p:cNvSpPr>
          <p:nvPr>
            <p:ph type="sldNum" sz="quarter" idx="12"/>
          </p:nvPr>
        </p:nvSpPr>
        <p:spPr>
          <a:xfrm>
            <a:off x="-152400" y="6281391"/>
            <a:ext cx="609600" cy="587119"/>
          </a:xfrm>
        </p:spPr>
        <p:txBody>
          <a:bodyPr/>
          <a:lstStyle/>
          <a:p>
            <a:fld id="{6C2A79DE-5516-410A-8EF5-1C73BCB8CF2A}" type="slidenum">
              <a:rPr lang="en-US" sz="1600" smtClean="0"/>
              <a:pPr/>
              <a:t>3</a:t>
            </a:fld>
            <a:endParaRPr lang="en-US" sz="1600" dirty="0"/>
          </a:p>
        </p:txBody>
      </p:sp>
    </p:spTree>
    <p:extLst>
      <p:ext uri="{BB962C8B-B14F-4D97-AF65-F5344CB8AC3E}">
        <p14:creationId xmlns:p14="http://schemas.microsoft.com/office/powerpoint/2010/main" val="2972599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frameworkbasic-no-ti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2289"/>
            <a:ext cx="8839200" cy="680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57800"/>
            <a:ext cx="2222090" cy="776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514600" y="196955"/>
            <a:ext cx="5562600" cy="523220"/>
          </a:xfrm>
          <a:prstGeom prst="rect">
            <a:avLst/>
          </a:prstGeom>
          <a:noFill/>
        </p:spPr>
        <p:txBody>
          <a:bodyPr wrap="square" rtlCol="0">
            <a:spAutoFit/>
          </a:bodyPr>
          <a:lstStyle/>
          <a:p>
            <a:pPr algn="ctr"/>
            <a:r>
              <a:rPr lang="en-US" sz="2800" b="1" dirty="0" smtClean="0"/>
              <a:t>Rigor/Relevance Framework</a:t>
            </a:r>
            <a:endParaRPr lang="en-US" sz="2800" b="1" dirty="0"/>
          </a:p>
        </p:txBody>
      </p:sp>
      <p:sp>
        <p:nvSpPr>
          <p:cNvPr id="6" name="Slide Number Placeholder 2"/>
          <p:cNvSpPr txBox="1">
            <a:spLocks/>
          </p:cNvSpPr>
          <p:nvPr/>
        </p:nvSpPr>
        <p:spPr>
          <a:xfrm>
            <a:off x="-228600" y="6341706"/>
            <a:ext cx="685800" cy="516294"/>
          </a:xfrm>
          <a:prstGeom prst="rect">
            <a:avLst/>
          </a:prstGeom>
        </p:spPr>
        <p:txBody>
          <a:bodyPr vert="horz" anchor="b"/>
          <a:lstStyle/>
          <a:p>
            <a:pPr algn="r"/>
            <a:endParaRPr lang="en-US" sz="1000" dirty="0" smtClean="0"/>
          </a:p>
          <a:p>
            <a:pPr lvl="0" algn="r"/>
            <a:fld id="{6C2A79DE-5516-410A-8EF5-1C73BCB8CF2A}" type="slidenum">
              <a:rPr lang="en-US" sz="1600" smtClean="0">
                <a:solidFill>
                  <a:schemeClr val="bg1"/>
                </a:solidFill>
              </a:rPr>
              <a:pPr lvl="0" algn="r"/>
              <a:t>30</a:t>
            </a:fld>
            <a:endParaRPr kumimoji="0" lang="en-US" sz="1600" b="0" i="0" u="none" strike="noStrike" kern="1200" cap="none" spc="0" normalizeH="0" baseline="0" noProof="0" dirty="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40194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C2A79DE-5516-410A-8EF5-1C73BCB8CF2A}" type="slidenum">
              <a:rPr lang="en-US" smtClean="0"/>
              <a:pPr/>
              <a:t>31</a:t>
            </a:fld>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52400"/>
            <a:ext cx="8011628" cy="6462713"/>
          </a:xfrm>
          <a:prstGeom prst="rect">
            <a:avLst/>
          </a:prstGeom>
        </p:spPr>
      </p:pic>
    </p:spTree>
    <p:extLst>
      <p:ext uri="{BB962C8B-B14F-4D97-AF65-F5344CB8AC3E}">
        <p14:creationId xmlns:p14="http://schemas.microsoft.com/office/powerpoint/2010/main" val="123407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fontScale="92500" lnSpcReduction="20000"/>
          </a:bodyPr>
          <a:lstStyle/>
          <a:p>
            <a:pPr defTabSz="166688">
              <a:lnSpc>
                <a:spcPct val="80000"/>
              </a:lnSpc>
              <a:buFontTx/>
              <a:buNone/>
            </a:pPr>
            <a:r>
              <a:rPr lang="en-US" sz="1800" b="1" i="1" dirty="0" smtClean="0">
                <a:solidFill>
                  <a:srgbClr val="0D1793"/>
                </a:solidFill>
              </a:rPr>
              <a:t>Factual</a:t>
            </a:r>
            <a:r>
              <a:rPr lang="en-US" sz="1400" i="1" dirty="0" smtClean="0"/>
              <a:t>		      </a:t>
            </a:r>
            <a:r>
              <a:rPr lang="en-US" sz="1800" b="1" i="1" dirty="0" smtClean="0">
                <a:solidFill>
                  <a:srgbClr val="0D1793"/>
                </a:solidFill>
              </a:rPr>
              <a:t>Conceptual</a:t>
            </a:r>
            <a:r>
              <a:rPr lang="en-US" sz="1400" i="1" dirty="0" smtClean="0"/>
              <a:t>		      </a:t>
            </a:r>
            <a:r>
              <a:rPr lang="en-US" sz="1800" b="1" i="1" dirty="0" smtClean="0">
                <a:solidFill>
                  <a:srgbClr val="0D1793"/>
                </a:solidFill>
              </a:rPr>
              <a:t>Procedural</a:t>
            </a:r>
            <a:r>
              <a:rPr lang="en-US" sz="1400" i="1" dirty="0" smtClean="0"/>
              <a:t>	         </a:t>
            </a:r>
            <a:r>
              <a:rPr lang="en-US" sz="1800" b="1" i="1" dirty="0" smtClean="0">
                <a:solidFill>
                  <a:srgbClr val="0D1793"/>
                </a:solidFill>
              </a:rPr>
              <a:t>Metacognitive</a:t>
            </a:r>
          </a:p>
          <a:p>
            <a:pPr defTabSz="166688">
              <a:lnSpc>
                <a:spcPct val="80000"/>
              </a:lnSpc>
              <a:buFontTx/>
              <a:buNone/>
            </a:pPr>
            <a:r>
              <a:rPr lang="en-US" sz="1400" dirty="0" smtClean="0"/>
              <a:t> </a:t>
            </a:r>
          </a:p>
          <a:p>
            <a:pPr defTabSz="166688">
              <a:lnSpc>
                <a:spcPct val="80000"/>
              </a:lnSpc>
              <a:buFontTx/>
              <a:buNone/>
            </a:pPr>
            <a:r>
              <a:rPr lang="en-US" sz="1400" dirty="0" smtClean="0"/>
              <a:t> Access						Adhere								Analyze								Advocate</a:t>
            </a:r>
          </a:p>
          <a:p>
            <a:pPr defTabSz="166688">
              <a:lnSpc>
                <a:spcPct val="80000"/>
              </a:lnSpc>
              <a:buFontTx/>
              <a:buNone/>
            </a:pPr>
            <a:r>
              <a:rPr lang="en-US" sz="1400" dirty="0" smtClean="0"/>
              <a:t> Define						Apply								   Assess								Build</a:t>
            </a:r>
          </a:p>
          <a:p>
            <a:pPr defTabSz="166688">
              <a:lnSpc>
                <a:spcPct val="80000"/>
              </a:lnSpc>
              <a:buFontTx/>
              <a:buNone/>
            </a:pPr>
            <a:r>
              <a:rPr lang="en-US" sz="1400" dirty="0" smtClean="0"/>
              <a:t> Describe					Classify								Comply								Compile</a:t>
            </a:r>
          </a:p>
          <a:p>
            <a:pPr defTabSz="166688">
              <a:lnSpc>
                <a:spcPct val="80000"/>
              </a:lnSpc>
              <a:buFontTx/>
              <a:buNone/>
            </a:pPr>
            <a:r>
              <a:rPr lang="en-US" sz="1400" dirty="0" smtClean="0"/>
              <a:t> Find							Communicate					Compare							Compose</a:t>
            </a:r>
          </a:p>
          <a:p>
            <a:pPr defTabSz="166688">
              <a:lnSpc>
                <a:spcPct val="80000"/>
              </a:lnSpc>
              <a:buFontTx/>
              <a:buNone/>
            </a:pPr>
            <a:r>
              <a:rPr lang="en-US" sz="1400" dirty="0" smtClean="0"/>
              <a:t> Identify						Compare							Contrast							Construct</a:t>
            </a:r>
          </a:p>
          <a:p>
            <a:pPr defTabSz="166688">
              <a:lnSpc>
                <a:spcPct val="80000"/>
              </a:lnSpc>
              <a:buFontTx/>
              <a:buNone/>
            </a:pPr>
            <a:r>
              <a:rPr lang="en-US" sz="1400" dirty="0" smtClean="0"/>
              <a:t> Label							Demonstrate					Deconstruct						Create</a:t>
            </a:r>
          </a:p>
          <a:p>
            <a:pPr defTabSz="166688">
              <a:lnSpc>
                <a:spcPct val="80000"/>
              </a:lnSpc>
              <a:buFontTx/>
              <a:buNone/>
            </a:pPr>
            <a:r>
              <a:rPr lang="en-US" sz="1400" dirty="0" smtClean="0"/>
              <a:t> List								Develop								Deduce								Design</a:t>
            </a:r>
          </a:p>
          <a:p>
            <a:pPr defTabSz="166688">
              <a:lnSpc>
                <a:spcPct val="80000"/>
              </a:lnSpc>
              <a:buFontTx/>
              <a:buNone/>
            </a:pPr>
            <a:r>
              <a:rPr lang="en-US" sz="1400" dirty="0" smtClean="0"/>
              <a:t> Locate						Discriminate					Defend								Devise</a:t>
            </a:r>
          </a:p>
          <a:p>
            <a:pPr defTabSz="166688">
              <a:lnSpc>
                <a:spcPct val="80000"/>
              </a:lnSpc>
              <a:buFontTx/>
              <a:buNone/>
            </a:pPr>
            <a:r>
              <a:rPr lang="en-US" sz="1400" dirty="0" smtClean="0"/>
              <a:t> Match						   Employ								Detect								Formulate</a:t>
            </a:r>
          </a:p>
          <a:p>
            <a:pPr defTabSz="166688">
              <a:lnSpc>
                <a:spcPct val="80000"/>
              </a:lnSpc>
              <a:buFontTx/>
              <a:buNone/>
            </a:pPr>
            <a:r>
              <a:rPr lang="en-US" sz="1400" dirty="0" smtClean="0"/>
              <a:t> Name						   Explain								Diagram 							Invent</a:t>
            </a:r>
          </a:p>
          <a:p>
            <a:pPr defTabSz="166688">
              <a:lnSpc>
                <a:spcPct val="80000"/>
              </a:lnSpc>
              <a:buFontTx/>
              <a:buNone/>
            </a:pPr>
            <a:r>
              <a:rPr lang="en-US" sz="1400" dirty="0" smtClean="0"/>
              <a:t> Recall						   Implement						Differentiate						Plan</a:t>
            </a:r>
          </a:p>
          <a:p>
            <a:pPr defTabSz="166688">
              <a:lnSpc>
                <a:spcPct val="80000"/>
              </a:lnSpc>
              <a:buFontTx/>
              <a:buNone/>
            </a:pPr>
            <a:r>
              <a:rPr lang="en-US" sz="1400" dirty="0" smtClean="0"/>
              <a:t> Recite						   Infer 									Discern								Predict</a:t>
            </a:r>
          </a:p>
          <a:p>
            <a:pPr defTabSz="166688">
              <a:lnSpc>
                <a:spcPct val="80000"/>
              </a:lnSpc>
              <a:buFontTx/>
              <a:buNone/>
            </a:pPr>
            <a:r>
              <a:rPr lang="en-US" sz="1400" dirty="0" smtClean="0"/>
              <a:t> Recognize				   Interpret 							Distinguish						Produce</a:t>
            </a:r>
          </a:p>
          <a:p>
            <a:pPr defTabSz="166688">
              <a:lnSpc>
                <a:spcPct val="80000"/>
              </a:lnSpc>
              <a:buFontTx/>
              <a:buNone/>
            </a:pPr>
            <a:r>
              <a:rPr lang="en-US" sz="1400" dirty="0" smtClean="0"/>
              <a:t> Remember				Maintain 							Enhance							   Reconstruct</a:t>
            </a:r>
          </a:p>
          <a:p>
            <a:pPr defTabSz="166688">
              <a:lnSpc>
                <a:spcPct val="80000"/>
              </a:lnSpc>
              <a:buFontTx/>
              <a:buNone/>
            </a:pPr>
            <a:r>
              <a:rPr lang="en-US" sz="1400" dirty="0" smtClean="0"/>
              <a:t> Retrieve					   Organize 							Evaluate							   Reorganize</a:t>
            </a:r>
          </a:p>
          <a:p>
            <a:pPr defTabSz="166688">
              <a:lnSpc>
                <a:spcPct val="80000"/>
              </a:lnSpc>
              <a:buFontTx/>
              <a:buNone/>
            </a:pPr>
            <a:r>
              <a:rPr lang="en-US" sz="1400" dirty="0" smtClean="0"/>
              <a:t> Select						   Participate 						Experiment						Synthesize	</a:t>
            </a:r>
          </a:p>
          <a:p>
            <a:pPr defTabSz="166688">
              <a:lnSpc>
                <a:spcPct val="80000"/>
              </a:lnSpc>
              <a:buFontTx/>
              <a:buNone/>
            </a:pPr>
            <a:r>
              <a:rPr lang="en-US" sz="1400" dirty="0" smtClean="0"/>
              <a:t> State							Practice 							Explore						</a:t>
            </a:r>
          </a:p>
          <a:p>
            <a:pPr defTabSz="166688">
              <a:lnSpc>
                <a:spcPct val="80000"/>
              </a:lnSpc>
              <a:buFontTx/>
              <a:buNone/>
            </a:pPr>
            <a:r>
              <a:rPr lang="en-US" sz="1400" dirty="0" smtClean="0"/>
              <a:t>							 	   Promote							   Illustrate					</a:t>
            </a:r>
          </a:p>
          <a:p>
            <a:pPr defTabSz="166688">
              <a:lnSpc>
                <a:spcPct val="80000"/>
              </a:lnSpc>
              <a:buFontTx/>
              <a:buNone/>
            </a:pPr>
            <a:r>
              <a:rPr lang="en-US" sz="1400" dirty="0" smtClean="0"/>
              <a:t>								   Summarize 						Integrate					</a:t>
            </a:r>
          </a:p>
          <a:p>
            <a:pPr defTabSz="166688">
              <a:lnSpc>
                <a:spcPct val="80000"/>
              </a:lnSpc>
              <a:buFontTx/>
              <a:buNone/>
            </a:pPr>
            <a:r>
              <a:rPr lang="en-US" sz="1400" dirty="0" smtClean="0"/>
              <a:t>								   Transfer 							Research			</a:t>
            </a:r>
          </a:p>
          <a:p>
            <a:pPr defTabSz="166688">
              <a:lnSpc>
                <a:spcPct val="80000"/>
              </a:lnSpc>
              <a:buFontTx/>
              <a:buNone/>
            </a:pPr>
            <a:r>
              <a:rPr lang="en-US" sz="1400" dirty="0" smtClean="0"/>
              <a:t>								   Understand 						Solve			</a:t>
            </a:r>
          </a:p>
          <a:p>
            <a:pPr defTabSz="166688">
              <a:lnSpc>
                <a:spcPct val="80000"/>
              </a:lnSpc>
              <a:buFontTx/>
              <a:buNone/>
            </a:pPr>
            <a:r>
              <a:rPr lang="en-US" sz="1400" dirty="0" smtClean="0"/>
              <a:t>								   Use 									   Test		 </a:t>
            </a:r>
          </a:p>
        </p:txBody>
      </p:sp>
      <p:sp>
        <p:nvSpPr>
          <p:cNvPr id="13314" name="Rectangle 2"/>
          <p:cNvSpPr>
            <a:spLocks noGrp="1" noChangeArrowheads="1"/>
          </p:cNvSpPr>
          <p:nvPr>
            <p:ph type="title"/>
          </p:nvPr>
        </p:nvSpPr>
        <p:spPr>
          <a:xfrm>
            <a:off x="457200" y="274638"/>
            <a:ext cx="8229600" cy="868362"/>
          </a:xfrm>
        </p:spPr>
        <p:txBody>
          <a:bodyPr>
            <a:normAutofit/>
          </a:bodyPr>
          <a:lstStyle/>
          <a:p>
            <a:r>
              <a:rPr lang="en-US" dirty="0"/>
              <a:t>Verbs </a:t>
            </a:r>
          </a:p>
        </p:txBody>
      </p:sp>
      <p:sp>
        <p:nvSpPr>
          <p:cNvPr id="2" name="Rectangle 1"/>
          <p:cNvSpPr/>
          <p:nvPr/>
        </p:nvSpPr>
        <p:spPr>
          <a:xfrm>
            <a:off x="0" y="6493877"/>
            <a:ext cx="444352" cy="338554"/>
          </a:xfrm>
          <a:prstGeom prst="rect">
            <a:avLst/>
          </a:prstGeom>
        </p:spPr>
        <p:txBody>
          <a:bodyPr wrap="none">
            <a:spAutoFit/>
          </a:bodyPr>
          <a:lstStyle/>
          <a:p>
            <a:fld id="{6C2A79DE-5516-410A-8EF5-1C73BCB8CF2A}" type="slidenum">
              <a:rPr lang="en-US" sz="1600">
                <a:solidFill>
                  <a:schemeClr val="bg1"/>
                </a:solidFill>
              </a:rPr>
              <a:pPr/>
              <a:t>32</a:t>
            </a:fld>
            <a:endParaRPr lang="en-US" sz="1600" dirty="0">
              <a:solidFill>
                <a:schemeClr val="bg1"/>
              </a:solidFill>
            </a:endParaRPr>
          </a:p>
        </p:txBody>
      </p:sp>
    </p:spTree>
    <p:extLst>
      <p:ext uri="{BB962C8B-B14F-4D97-AF65-F5344CB8AC3E}">
        <p14:creationId xmlns:p14="http://schemas.microsoft.com/office/powerpoint/2010/main" val="129799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ext uri="{D42A27DB-BD31-4B8C-83A1-F6EECF244321}">
                <p14:modId xmlns:p14="http://schemas.microsoft.com/office/powerpoint/2010/main" val="263597287"/>
              </p:ext>
            </p:extLst>
          </p:nvPr>
        </p:nvGraphicFramePr>
        <p:xfrm>
          <a:off x="2411796" y="1238168"/>
          <a:ext cx="5181600" cy="3429000"/>
        </p:xfrm>
        <a:graphic>
          <a:graphicData uri="http://schemas.openxmlformats.org/drawingml/2006/table">
            <a:tbl>
              <a:tblPr/>
              <a:tblGrid>
                <a:gridCol w="1143000"/>
                <a:gridCol w="1295400"/>
                <a:gridCol w="1447800"/>
                <a:gridCol w="129540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678246" y="947656"/>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i="1" u="sng">
                <a:solidFill>
                  <a:schemeClr val="tx1"/>
                </a:solidFill>
              </a:rPr>
              <a:t>Knowledge</a:t>
            </a:r>
            <a:r>
              <a:rPr lang="en-US" sz="1600">
                <a:solidFill>
                  <a:schemeClr val="tx1"/>
                </a:solidFill>
              </a:rPr>
              <a:t> </a:t>
            </a:r>
          </a:p>
        </p:txBody>
      </p:sp>
      <p:sp>
        <p:nvSpPr>
          <p:cNvPr id="12318" name="Rectangle 30"/>
          <p:cNvSpPr>
            <a:spLocks noChangeArrowheads="1"/>
          </p:cNvSpPr>
          <p:nvPr/>
        </p:nvSpPr>
        <p:spPr bwMode="auto">
          <a:xfrm>
            <a:off x="678246" y="296673"/>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sz="3600" dirty="0"/>
              <a:t>Beyond Knowledge Construct</a:t>
            </a:r>
          </a:p>
        </p:txBody>
      </p:sp>
      <p:sp>
        <p:nvSpPr>
          <p:cNvPr id="12319" name="Rectangle 31"/>
          <p:cNvSpPr>
            <a:spLocks noChangeArrowheads="1"/>
          </p:cNvSpPr>
          <p:nvPr/>
        </p:nvSpPr>
        <p:spPr bwMode="auto">
          <a:xfrm>
            <a:off x="582996" y="1368343"/>
            <a:ext cx="1828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dirty="0"/>
              <a:t>Metacognitive</a:t>
            </a:r>
            <a:endParaRPr lang="en-US" sz="1200" dirty="0">
              <a:solidFill>
                <a:srgbClr val="0D1793"/>
              </a:solidFill>
            </a:endParaRPr>
          </a:p>
          <a:p>
            <a:r>
              <a:rPr lang="en-US" sz="1200" dirty="0">
                <a:solidFill>
                  <a:srgbClr val="0D1793"/>
                </a:solidFill>
              </a:rPr>
              <a:t>form a coherent whole</a:t>
            </a:r>
          </a:p>
          <a:p>
            <a:r>
              <a:rPr lang="en-US" sz="1200" dirty="0">
                <a:solidFill>
                  <a:schemeClr val="tx1"/>
                </a:solidFill>
              </a:rPr>
              <a:t>(DOK Level 4)</a:t>
            </a:r>
            <a:r>
              <a:rPr lang="en-US" dirty="0">
                <a:solidFill>
                  <a:schemeClr val="tx1"/>
                </a:solidFill>
              </a:rPr>
              <a:t> </a:t>
            </a:r>
          </a:p>
        </p:txBody>
      </p:sp>
      <p:sp>
        <p:nvSpPr>
          <p:cNvPr id="12320" name="Rectangle 32"/>
          <p:cNvSpPr>
            <a:spLocks noChangeArrowheads="1"/>
          </p:cNvSpPr>
          <p:nvPr/>
        </p:nvSpPr>
        <p:spPr bwMode="auto">
          <a:xfrm>
            <a:off x="582996" y="2138281"/>
            <a:ext cx="18288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Procedural</a:t>
            </a:r>
            <a:endParaRPr lang="en-US" b="1"/>
          </a:p>
          <a:p>
            <a:r>
              <a:rPr lang="en-US" sz="1200">
                <a:solidFill>
                  <a:srgbClr val="0D1793"/>
                </a:solidFill>
              </a:rPr>
              <a:t>how parts relate, find</a:t>
            </a:r>
          </a:p>
          <a:p>
            <a:r>
              <a:rPr lang="en-US" sz="1200">
                <a:solidFill>
                  <a:srgbClr val="0D1793"/>
                </a:solidFill>
              </a:rPr>
              <a:t>Coherence</a:t>
            </a:r>
          </a:p>
          <a:p>
            <a:r>
              <a:rPr lang="en-US" sz="1200">
                <a:solidFill>
                  <a:srgbClr val="000000"/>
                </a:solidFill>
              </a:rPr>
              <a:t>(DOK Level 3)</a:t>
            </a:r>
          </a:p>
        </p:txBody>
      </p:sp>
      <p:sp>
        <p:nvSpPr>
          <p:cNvPr id="12321" name="Rectangle 33"/>
          <p:cNvSpPr>
            <a:spLocks noChangeArrowheads="1"/>
          </p:cNvSpPr>
          <p:nvPr/>
        </p:nvSpPr>
        <p:spPr bwMode="auto">
          <a:xfrm>
            <a:off x="582996" y="3101893"/>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Conceptual </a:t>
            </a:r>
            <a:endParaRPr lang="en-US" sz="1200">
              <a:solidFill>
                <a:srgbClr val="0D1793"/>
              </a:solidFill>
            </a:endParaRPr>
          </a:p>
          <a:p>
            <a:r>
              <a:rPr lang="en-US" sz="1200">
                <a:solidFill>
                  <a:srgbClr val="0D1793"/>
                </a:solidFill>
              </a:rPr>
              <a:t>clarify, give examples</a:t>
            </a:r>
          </a:p>
          <a:p>
            <a:r>
              <a:rPr lang="en-US" sz="1200">
                <a:solidFill>
                  <a:srgbClr val="000000"/>
                </a:solidFill>
              </a:rPr>
              <a:t>(DOK Level 2)</a:t>
            </a:r>
          </a:p>
        </p:txBody>
      </p:sp>
      <p:sp>
        <p:nvSpPr>
          <p:cNvPr id="12322" name="Rectangle 34"/>
          <p:cNvSpPr>
            <a:spLocks noChangeArrowheads="1"/>
          </p:cNvSpPr>
          <p:nvPr/>
        </p:nvSpPr>
        <p:spPr bwMode="auto">
          <a:xfrm>
            <a:off x="582996" y="3875006"/>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b="1" i="1"/>
              <a:t>Factual</a:t>
            </a:r>
          </a:p>
          <a:p>
            <a:pPr eaLnBrk="1" hangingPunct="1"/>
            <a:r>
              <a:rPr lang="en-US" sz="1200">
                <a:solidFill>
                  <a:srgbClr val="0D1793"/>
                </a:solidFill>
              </a:rPr>
              <a:t>recognize, recall, locate</a:t>
            </a:r>
          </a:p>
          <a:p>
            <a:pPr eaLnBrk="1" hangingPunct="1"/>
            <a:r>
              <a:rPr lang="en-US" sz="1200">
                <a:solidFill>
                  <a:srgbClr val="000000"/>
                </a:solidFill>
              </a:rPr>
              <a:t>(DOK Level 1)</a:t>
            </a:r>
          </a:p>
        </p:txBody>
      </p:sp>
      <p:sp>
        <p:nvSpPr>
          <p:cNvPr id="12323" name="Rectangle 35"/>
          <p:cNvSpPr>
            <a:spLocks noChangeArrowheads="1"/>
          </p:cNvSpPr>
          <p:nvPr/>
        </p:nvSpPr>
        <p:spPr bwMode="auto">
          <a:xfrm>
            <a:off x="4164396" y="4752893"/>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u="sng">
                <a:solidFill>
                  <a:schemeClr val="tx1"/>
                </a:solidFill>
              </a:rPr>
              <a:t>Performance</a:t>
            </a:r>
            <a:r>
              <a:rPr lang="en-US" sz="1800">
                <a:solidFill>
                  <a:schemeClr val="tx1"/>
                </a:solidFill>
              </a:rPr>
              <a:t> </a:t>
            </a:r>
          </a:p>
        </p:txBody>
      </p:sp>
      <p:sp>
        <p:nvSpPr>
          <p:cNvPr id="12324" name="Rectangle 36"/>
          <p:cNvSpPr>
            <a:spLocks noChangeArrowheads="1"/>
          </p:cNvSpPr>
          <p:nvPr/>
        </p:nvSpPr>
        <p:spPr bwMode="auto">
          <a:xfrm>
            <a:off x="2335596" y="5183106"/>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Use</a:t>
            </a:r>
          </a:p>
          <a:p>
            <a:pPr eaLnBrk="1" hangingPunct="1">
              <a:spcBef>
                <a:spcPct val="25000"/>
              </a:spcBef>
            </a:pPr>
            <a:r>
              <a:rPr lang="en-US" sz="1200">
                <a:solidFill>
                  <a:srgbClr val="A50021"/>
                </a:solidFill>
              </a:rPr>
              <a:t>one-step process to solve routine problems</a:t>
            </a:r>
          </a:p>
        </p:txBody>
      </p:sp>
      <p:sp>
        <p:nvSpPr>
          <p:cNvPr id="12325" name="Rectangle 37"/>
          <p:cNvSpPr>
            <a:spLocks noChangeArrowheads="1"/>
          </p:cNvSpPr>
          <p:nvPr/>
        </p:nvSpPr>
        <p:spPr bwMode="auto">
          <a:xfrm>
            <a:off x="3630996" y="5183106"/>
            <a:ext cx="129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Apply</a:t>
            </a:r>
          </a:p>
          <a:p>
            <a:pPr eaLnBrk="1" hangingPunct="1">
              <a:spcBef>
                <a:spcPct val="25000"/>
              </a:spcBef>
            </a:pPr>
            <a:r>
              <a:rPr lang="en-US" sz="1200">
                <a:solidFill>
                  <a:srgbClr val="A50021"/>
                </a:solidFill>
              </a:rPr>
              <a:t>multiple step process to solve routine problems </a:t>
            </a:r>
          </a:p>
        </p:txBody>
      </p:sp>
      <p:sp>
        <p:nvSpPr>
          <p:cNvPr id="12326" name="Rectangle 38"/>
          <p:cNvSpPr>
            <a:spLocks noChangeArrowheads="1"/>
          </p:cNvSpPr>
          <p:nvPr/>
        </p:nvSpPr>
        <p:spPr bwMode="auto">
          <a:xfrm>
            <a:off x="5002596" y="5183106"/>
            <a:ext cx="13716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Solve</a:t>
            </a:r>
          </a:p>
          <a:p>
            <a:pPr eaLnBrk="1" hangingPunct="1">
              <a:spcBef>
                <a:spcPct val="25000"/>
              </a:spcBef>
            </a:pPr>
            <a:r>
              <a:rPr lang="en-US" sz="1200">
                <a:solidFill>
                  <a:srgbClr val="A50021"/>
                </a:solidFill>
              </a:rPr>
              <a:t>non-routine problems using a sequence of steps</a:t>
            </a:r>
          </a:p>
        </p:txBody>
      </p:sp>
      <p:sp>
        <p:nvSpPr>
          <p:cNvPr id="12327" name="Rectangle 39"/>
          <p:cNvSpPr>
            <a:spLocks noChangeArrowheads="1"/>
          </p:cNvSpPr>
          <p:nvPr/>
        </p:nvSpPr>
        <p:spPr bwMode="auto">
          <a:xfrm>
            <a:off x="6374196" y="5176756"/>
            <a:ext cx="144780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dirty="0">
                <a:solidFill>
                  <a:srgbClr val="A50021"/>
                </a:solidFill>
              </a:rPr>
              <a:t>Create</a:t>
            </a:r>
          </a:p>
          <a:p>
            <a:pPr eaLnBrk="1" hangingPunct="1">
              <a:spcBef>
                <a:spcPct val="25000"/>
              </a:spcBef>
            </a:pPr>
            <a:r>
              <a:rPr lang="en-US" sz="1200" dirty="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6326571" y="1276268"/>
            <a:ext cx="12192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2438400" y="3016984"/>
            <a:ext cx="2391432" cy="1015663"/>
          </a:xfrm>
          <a:prstGeom prst="rect">
            <a:avLst/>
          </a:prstGeom>
          <a:solidFill>
            <a:schemeClr val="bg2"/>
          </a:solidFill>
        </p:spPr>
        <p:txBody>
          <a:bodyPr wrap="square" rtlCol="0">
            <a:spAutoFit/>
          </a:bodyPr>
          <a:lstStyle/>
          <a:p>
            <a:r>
              <a:rPr lang="en-US" sz="2000" dirty="0" smtClean="0"/>
              <a:t>List the materials needed to make an A Line Skirt</a:t>
            </a:r>
            <a:endParaRPr lang="en-US" dirty="0"/>
          </a:p>
        </p:txBody>
      </p:sp>
      <p:sp>
        <p:nvSpPr>
          <p:cNvPr id="16" name="Right Arrow 15"/>
          <p:cNvSpPr/>
          <p:nvPr/>
        </p:nvSpPr>
        <p:spPr>
          <a:xfrm>
            <a:off x="4648200" y="3570206"/>
            <a:ext cx="12954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7436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ext uri="{D42A27DB-BD31-4B8C-83A1-F6EECF244321}">
                <p14:modId xmlns:p14="http://schemas.microsoft.com/office/powerpoint/2010/main" val="1378309974"/>
              </p:ext>
            </p:extLst>
          </p:nvPr>
        </p:nvGraphicFramePr>
        <p:xfrm>
          <a:off x="2411796" y="1238168"/>
          <a:ext cx="5181600" cy="3429000"/>
        </p:xfrm>
        <a:graphic>
          <a:graphicData uri="http://schemas.openxmlformats.org/drawingml/2006/table">
            <a:tbl>
              <a:tblPr/>
              <a:tblGrid>
                <a:gridCol w="1143000"/>
                <a:gridCol w="1295400"/>
                <a:gridCol w="1447800"/>
                <a:gridCol w="129540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678246" y="947656"/>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i="1" u="sng">
                <a:solidFill>
                  <a:schemeClr val="tx1"/>
                </a:solidFill>
              </a:rPr>
              <a:t>Knowledge</a:t>
            </a:r>
            <a:r>
              <a:rPr lang="en-US" sz="1600">
                <a:solidFill>
                  <a:schemeClr val="tx1"/>
                </a:solidFill>
              </a:rPr>
              <a:t> </a:t>
            </a:r>
          </a:p>
        </p:txBody>
      </p:sp>
      <p:sp>
        <p:nvSpPr>
          <p:cNvPr id="12318" name="Rectangle 30"/>
          <p:cNvSpPr>
            <a:spLocks noChangeArrowheads="1"/>
          </p:cNvSpPr>
          <p:nvPr/>
        </p:nvSpPr>
        <p:spPr bwMode="auto">
          <a:xfrm>
            <a:off x="678246" y="296673"/>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sz="3600" dirty="0"/>
              <a:t>Beyond Knowledge Construct</a:t>
            </a:r>
          </a:p>
        </p:txBody>
      </p:sp>
      <p:sp>
        <p:nvSpPr>
          <p:cNvPr id="12319" name="Rectangle 31"/>
          <p:cNvSpPr>
            <a:spLocks noChangeArrowheads="1"/>
          </p:cNvSpPr>
          <p:nvPr/>
        </p:nvSpPr>
        <p:spPr bwMode="auto">
          <a:xfrm>
            <a:off x="582996" y="1368343"/>
            <a:ext cx="1828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dirty="0"/>
              <a:t>Metacognitive</a:t>
            </a:r>
            <a:endParaRPr lang="en-US" sz="1200" dirty="0">
              <a:solidFill>
                <a:srgbClr val="0D1793"/>
              </a:solidFill>
            </a:endParaRPr>
          </a:p>
          <a:p>
            <a:r>
              <a:rPr lang="en-US" sz="1200" dirty="0">
                <a:solidFill>
                  <a:srgbClr val="0D1793"/>
                </a:solidFill>
              </a:rPr>
              <a:t>form a coherent whole</a:t>
            </a:r>
          </a:p>
          <a:p>
            <a:r>
              <a:rPr lang="en-US" sz="1200" dirty="0">
                <a:solidFill>
                  <a:schemeClr val="tx1"/>
                </a:solidFill>
              </a:rPr>
              <a:t>(DOK Level 4)</a:t>
            </a:r>
            <a:r>
              <a:rPr lang="en-US" dirty="0">
                <a:solidFill>
                  <a:schemeClr val="tx1"/>
                </a:solidFill>
              </a:rPr>
              <a:t> </a:t>
            </a:r>
          </a:p>
        </p:txBody>
      </p:sp>
      <p:sp>
        <p:nvSpPr>
          <p:cNvPr id="12320" name="Rectangle 32"/>
          <p:cNvSpPr>
            <a:spLocks noChangeArrowheads="1"/>
          </p:cNvSpPr>
          <p:nvPr/>
        </p:nvSpPr>
        <p:spPr bwMode="auto">
          <a:xfrm>
            <a:off x="582996" y="2138281"/>
            <a:ext cx="18288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Procedural</a:t>
            </a:r>
            <a:endParaRPr lang="en-US" b="1"/>
          </a:p>
          <a:p>
            <a:r>
              <a:rPr lang="en-US" sz="1200">
                <a:solidFill>
                  <a:srgbClr val="0D1793"/>
                </a:solidFill>
              </a:rPr>
              <a:t>how parts relate, find</a:t>
            </a:r>
          </a:p>
          <a:p>
            <a:r>
              <a:rPr lang="en-US" sz="1200">
                <a:solidFill>
                  <a:srgbClr val="0D1793"/>
                </a:solidFill>
              </a:rPr>
              <a:t>Coherence</a:t>
            </a:r>
          </a:p>
          <a:p>
            <a:r>
              <a:rPr lang="en-US" sz="1200">
                <a:solidFill>
                  <a:srgbClr val="000000"/>
                </a:solidFill>
              </a:rPr>
              <a:t>(DOK Level 3)</a:t>
            </a:r>
          </a:p>
        </p:txBody>
      </p:sp>
      <p:sp>
        <p:nvSpPr>
          <p:cNvPr id="12321" name="Rectangle 33"/>
          <p:cNvSpPr>
            <a:spLocks noChangeArrowheads="1"/>
          </p:cNvSpPr>
          <p:nvPr/>
        </p:nvSpPr>
        <p:spPr bwMode="auto">
          <a:xfrm>
            <a:off x="582996" y="3101893"/>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Conceptual </a:t>
            </a:r>
            <a:endParaRPr lang="en-US" sz="1200">
              <a:solidFill>
                <a:srgbClr val="0D1793"/>
              </a:solidFill>
            </a:endParaRPr>
          </a:p>
          <a:p>
            <a:r>
              <a:rPr lang="en-US" sz="1200">
                <a:solidFill>
                  <a:srgbClr val="0D1793"/>
                </a:solidFill>
              </a:rPr>
              <a:t>clarify, give examples</a:t>
            </a:r>
          </a:p>
          <a:p>
            <a:r>
              <a:rPr lang="en-US" sz="1200">
                <a:solidFill>
                  <a:srgbClr val="000000"/>
                </a:solidFill>
              </a:rPr>
              <a:t>(DOK Level 2)</a:t>
            </a:r>
          </a:p>
        </p:txBody>
      </p:sp>
      <p:sp>
        <p:nvSpPr>
          <p:cNvPr id="12322" name="Rectangle 34"/>
          <p:cNvSpPr>
            <a:spLocks noChangeArrowheads="1"/>
          </p:cNvSpPr>
          <p:nvPr/>
        </p:nvSpPr>
        <p:spPr bwMode="auto">
          <a:xfrm>
            <a:off x="582996" y="3875006"/>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b="1" i="1"/>
              <a:t>Factual</a:t>
            </a:r>
          </a:p>
          <a:p>
            <a:pPr eaLnBrk="1" hangingPunct="1"/>
            <a:r>
              <a:rPr lang="en-US" sz="1200">
                <a:solidFill>
                  <a:srgbClr val="0D1793"/>
                </a:solidFill>
              </a:rPr>
              <a:t>recognize, recall, locate</a:t>
            </a:r>
          </a:p>
          <a:p>
            <a:pPr eaLnBrk="1" hangingPunct="1"/>
            <a:r>
              <a:rPr lang="en-US" sz="1200">
                <a:solidFill>
                  <a:srgbClr val="000000"/>
                </a:solidFill>
              </a:rPr>
              <a:t>(DOK Level 1)</a:t>
            </a:r>
          </a:p>
        </p:txBody>
      </p:sp>
      <p:sp>
        <p:nvSpPr>
          <p:cNvPr id="12323" name="Rectangle 35"/>
          <p:cNvSpPr>
            <a:spLocks noChangeArrowheads="1"/>
          </p:cNvSpPr>
          <p:nvPr/>
        </p:nvSpPr>
        <p:spPr bwMode="auto">
          <a:xfrm>
            <a:off x="4164396" y="4752893"/>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u="sng">
                <a:solidFill>
                  <a:schemeClr val="tx1"/>
                </a:solidFill>
              </a:rPr>
              <a:t>Performance</a:t>
            </a:r>
            <a:r>
              <a:rPr lang="en-US" sz="1800">
                <a:solidFill>
                  <a:schemeClr val="tx1"/>
                </a:solidFill>
              </a:rPr>
              <a:t> </a:t>
            </a:r>
          </a:p>
        </p:txBody>
      </p:sp>
      <p:sp>
        <p:nvSpPr>
          <p:cNvPr id="12324" name="Rectangle 36"/>
          <p:cNvSpPr>
            <a:spLocks noChangeArrowheads="1"/>
          </p:cNvSpPr>
          <p:nvPr/>
        </p:nvSpPr>
        <p:spPr bwMode="auto">
          <a:xfrm>
            <a:off x="2335596" y="5183106"/>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Use</a:t>
            </a:r>
          </a:p>
          <a:p>
            <a:pPr eaLnBrk="1" hangingPunct="1">
              <a:spcBef>
                <a:spcPct val="25000"/>
              </a:spcBef>
            </a:pPr>
            <a:r>
              <a:rPr lang="en-US" sz="1200">
                <a:solidFill>
                  <a:srgbClr val="A50021"/>
                </a:solidFill>
              </a:rPr>
              <a:t>one-step process to solve routine problems</a:t>
            </a:r>
          </a:p>
        </p:txBody>
      </p:sp>
      <p:sp>
        <p:nvSpPr>
          <p:cNvPr id="12325" name="Rectangle 37"/>
          <p:cNvSpPr>
            <a:spLocks noChangeArrowheads="1"/>
          </p:cNvSpPr>
          <p:nvPr/>
        </p:nvSpPr>
        <p:spPr bwMode="auto">
          <a:xfrm>
            <a:off x="3630996" y="5183106"/>
            <a:ext cx="129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Apply</a:t>
            </a:r>
          </a:p>
          <a:p>
            <a:pPr eaLnBrk="1" hangingPunct="1">
              <a:spcBef>
                <a:spcPct val="25000"/>
              </a:spcBef>
            </a:pPr>
            <a:r>
              <a:rPr lang="en-US" sz="1200">
                <a:solidFill>
                  <a:srgbClr val="A50021"/>
                </a:solidFill>
              </a:rPr>
              <a:t>multiple step process to solve routine problems </a:t>
            </a:r>
          </a:p>
        </p:txBody>
      </p:sp>
      <p:sp>
        <p:nvSpPr>
          <p:cNvPr id="12326" name="Rectangle 38"/>
          <p:cNvSpPr>
            <a:spLocks noChangeArrowheads="1"/>
          </p:cNvSpPr>
          <p:nvPr/>
        </p:nvSpPr>
        <p:spPr bwMode="auto">
          <a:xfrm>
            <a:off x="5002596" y="5183106"/>
            <a:ext cx="13716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Solve</a:t>
            </a:r>
          </a:p>
          <a:p>
            <a:pPr eaLnBrk="1" hangingPunct="1">
              <a:spcBef>
                <a:spcPct val="25000"/>
              </a:spcBef>
            </a:pPr>
            <a:r>
              <a:rPr lang="en-US" sz="1200">
                <a:solidFill>
                  <a:srgbClr val="A50021"/>
                </a:solidFill>
              </a:rPr>
              <a:t>non-routine problems using a sequence of steps</a:t>
            </a:r>
          </a:p>
        </p:txBody>
      </p:sp>
      <p:sp>
        <p:nvSpPr>
          <p:cNvPr id="12327" name="Rectangle 39"/>
          <p:cNvSpPr>
            <a:spLocks noChangeArrowheads="1"/>
          </p:cNvSpPr>
          <p:nvPr/>
        </p:nvSpPr>
        <p:spPr bwMode="auto">
          <a:xfrm>
            <a:off x="6374196" y="5176756"/>
            <a:ext cx="144780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Create</a:t>
            </a:r>
          </a:p>
          <a:p>
            <a:pPr eaLnBrk="1" hangingPunct="1">
              <a:spcBef>
                <a:spcPct val="25000"/>
              </a:spcBef>
            </a:pPr>
            <a:r>
              <a:rPr lang="en-US" sz="120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6326571" y="1276268"/>
            <a:ext cx="12192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2447157" y="3016984"/>
            <a:ext cx="2433472" cy="1015663"/>
          </a:xfrm>
          <a:prstGeom prst="rect">
            <a:avLst/>
          </a:prstGeom>
          <a:solidFill>
            <a:schemeClr val="bg2"/>
          </a:solidFill>
        </p:spPr>
        <p:txBody>
          <a:bodyPr wrap="square" rtlCol="0">
            <a:spAutoFit/>
          </a:bodyPr>
          <a:lstStyle/>
          <a:p>
            <a:r>
              <a:rPr lang="en-US" sz="2000" dirty="0"/>
              <a:t>List the materials needed to make an A Line Skirt</a:t>
            </a:r>
          </a:p>
        </p:txBody>
      </p:sp>
      <p:sp>
        <p:nvSpPr>
          <p:cNvPr id="4" name="TextBox 3"/>
          <p:cNvSpPr txBox="1"/>
          <p:nvPr/>
        </p:nvSpPr>
        <p:spPr>
          <a:xfrm>
            <a:off x="4875046" y="2713138"/>
            <a:ext cx="2796079" cy="2031325"/>
          </a:xfrm>
          <a:prstGeom prst="rect">
            <a:avLst/>
          </a:prstGeom>
          <a:solidFill>
            <a:schemeClr val="bg2">
              <a:lumMod val="75000"/>
            </a:schemeClr>
          </a:solidFill>
          <a:ln>
            <a:solidFill>
              <a:srgbClr val="FF3300"/>
            </a:solidFill>
          </a:ln>
        </p:spPr>
        <p:txBody>
          <a:bodyPr wrap="square" rtlCol="0">
            <a:spAutoFit/>
          </a:bodyPr>
          <a:lstStyle/>
          <a:p>
            <a:r>
              <a:rPr lang="en-US" b="1" dirty="0" smtClean="0"/>
              <a:t>Draw a representation of the A Line Skirt using photographs to represent the textiles you would use for the project.</a:t>
            </a:r>
          </a:p>
          <a:p>
            <a:endParaRPr lang="en-US" dirty="0"/>
          </a:p>
        </p:txBody>
      </p:sp>
      <p:sp>
        <p:nvSpPr>
          <p:cNvPr id="17" name="Right Arrow 16"/>
          <p:cNvSpPr/>
          <p:nvPr/>
        </p:nvSpPr>
        <p:spPr>
          <a:xfrm rot="13563107">
            <a:off x="3305174" y="1645035"/>
            <a:ext cx="16764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44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ext uri="{D42A27DB-BD31-4B8C-83A1-F6EECF244321}">
                <p14:modId xmlns:p14="http://schemas.microsoft.com/office/powerpoint/2010/main" val="1378309974"/>
              </p:ext>
            </p:extLst>
          </p:nvPr>
        </p:nvGraphicFramePr>
        <p:xfrm>
          <a:off x="2411796" y="1238168"/>
          <a:ext cx="5181600" cy="3429000"/>
        </p:xfrm>
        <a:graphic>
          <a:graphicData uri="http://schemas.openxmlformats.org/drawingml/2006/table">
            <a:tbl>
              <a:tblPr/>
              <a:tblGrid>
                <a:gridCol w="1143000"/>
                <a:gridCol w="1295400"/>
                <a:gridCol w="1447800"/>
                <a:gridCol w="129540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678246" y="947656"/>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i="1" u="sng">
                <a:solidFill>
                  <a:schemeClr val="tx1"/>
                </a:solidFill>
              </a:rPr>
              <a:t>Knowledge</a:t>
            </a:r>
            <a:r>
              <a:rPr lang="en-US" sz="1600">
                <a:solidFill>
                  <a:schemeClr val="tx1"/>
                </a:solidFill>
              </a:rPr>
              <a:t> </a:t>
            </a:r>
          </a:p>
        </p:txBody>
      </p:sp>
      <p:sp>
        <p:nvSpPr>
          <p:cNvPr id="12318" name="Rectangle 30"/>
          <p:cNvSpPr>
            <a:spLocks noChangeArrowheads="1"/>
          </p:cNvSpPr>
          <p:nvPr/>
        </p:nvSpPr>
        <p:spPr bwMode="auto">
          <a:xfrm>
            <a:off x="678246" y="296673"/>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sz="3600" dirty="0"/>
              <a:t>Beyond Knowledge Construct</a:t>
            </a:r>
          </a:p>
        </p:txBody>
      </p:sp>
      <p:sp>
        <p:nvSpPr>
          <p:cNvPr id="12319" name="Rectangle 31"/>
          <p:cNvSpPr>
            <a:spLocks noChangeArrowheads="1"/>
          </p:cNvSpPr>
          <p:nvPr/>
        </p:nvSpPr>
        <p:spPr bwMode="auto">
          <a:xfrm>
            <a:off x="582996" y="1368343"/>
            <a:ext cx="1828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dirty="0"/>
              <a:t>Metacognitive</a:t>
            </a:r>
            <a:endParaRPr lang="en-US" sz="1200" dirty="0">
              <a:solidFill>
                <a:srgbClr val="0D1793"/>
              </a:solidFill>
            </a:endParaRPr>
          </a:p>
          <a:p>
            <a:r>
              <a:rPr lang="en-US" sz="1200" dirty="0">
                <a:solidFill>
                  <a:srgbClr val="0D1793"/>
                </a:solidFill>
              </a:rPr>
              <a:t>form a coherent whole</a:t>
            </a:r>
          </a:p>
          <a:p>
            <a:r>
              <a:rPr lang="en-US" sz="1200" dirty="0">
                <a:solidFill>
                  <a:schemeClr val="tx1"/>
                </a:solidFill>
              </a:rPr>
              <a:t>(DOK Level 4)</a:t>
            </a:r>
            <a:r>
              <a:rPr lang="en-US" dirty="0">
                <a:solidFill>
                  <a:schemeClr val="tx1"/>
                </a:solidFill>
              </a:rPr>
              <a:t> </a:t>
            </a:r>
          </a:p>
        </p:txBody>
      </p:sp>
      <p:sp>
        <p:nvSpPr>
          <p:cNvPr id="12320" name="Rectangle 32"/>
          <p:cNvSpPr>
            <a:spLocks noChangeArrowheads="1"/>
          </p:cNvSpPr>
          <p:nvPr/>
        </p:nvSpPr>
        <p:spPr bwMode="auto">
          <a:xfrm>
            <a:off x="582996" y="2138281"/>
            <a:ext cx="18288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Procedural</a:t>
            </a:r>
            <a:endParaRPr lang="en-US" b="1"/>
          </a:p>
          <a:p>
            <a:r>
              <a:rPr lang="en-US" sz="1200">
                <a:solidFill>
                  <a:srgbClr val="0D1793"/>
                </a:solidFill>
              </a:rPr>
              <a:t>how parts relate, find</a:t>
            </a:r>
          </a:p>
          <a:p>
            <a:r>
              <a:rPr lang="en-US" sz="1200">
                <a:solidFill>
                  <a:srgbClr val="0D1793"/>
                </a:solidFill>
              </a:rPr>
              <a:t>Coherence</a:t>
            </a:r>
          </a:p>
          <a:p>
            <a:r>
              <a:rPr lang="en-US" sz="1200">
                <a:solidFill>
                  <a:srgbClr val="000000"/>
                </a:solidFill>
              </a:rPr>
              <a:t>(DOK Level 3)</a:t>
            </a:r>
          </a:p>
        </p:txBody>
      </p:sp>
      <p:sp>
        <p:nvSpPr>
          <p:cNvPr id="12321" name="Rectangle 33"/>
          <p:cNvSpPr>
            <a:spLocks noChangeArrowheads="1"/>
          </p:cNvSpPr>
          <p:nvPr/>
        </p:nvSpPr>
        <p:spPr bwMode="auto">
          <a:xfrm>
            <a:off x="582996" y="3101893"/>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Conceptual </a:t>
            </a:r>
            <a:endParaRPr lang="en-US" sz="1200">
              <a:solidFill>
                <a:srgbClr val="0D1793"/>
              </a:solidFill>
            </a:endParaRPr>
          </a:p>
          <a:p>
            <a:r>
              <a:rPr lang="en-US" sz="1200">
                <a:solidFill>
                  <a:srgbClr val="0D1793"/>
                </a:solidFill>
              </a:rPr>
              <a:t>clarify, give examples</a:t>
            </a:r>
          </a:p>
          <a:p>
            <a:r>
              <a:rPr lang="en-US" sz="1200">
                <a:solidFill>
                  <a:srgbClr val="000000"/>
                </a:solidFill>
              </a:rPr>
              <a:t>(DOK Level 2)</a:t>
            </a:r>
          </a:p>
        </p:txBody>
      </p:sp>
      <p:sp>
        <p:nvSpPr>
          <p:cNvPr id="12322" name="Rectangle 34"/>
          <p:cNvSpPr>
            <a:spLocks noChangeArrowheads="1"/>
          </p:cNvSpPr>
          <p:nvPr/>
        </p:nvSpPr>
        <p:spPr bwMode="auto">
          <a:xfrm>
            <a:off x="582996" y="3875006"/>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b="1" i="1"/>
              <a:t>Factual</a:t>
            </a:r>
          </a:p>
          <a:p>
            <a:pPr eaLnBrk="1" hangingPunct="1"/>
            <a:r>
              <a:rPr lang="en-US" sz="1200">
                <a:solidFill>
                  <a:srgbClr val="0D1793"/>
                </a:solidFill>
              </a:rPr>
              <a:t>recognize, recall, locate</a:t>
            </a:r>
          </a:p>
          <a:p>
            <a:pPr eaLnBrk="1" hangingPunct="1"/>
            <a:r>
              <a:rPr lang="en-US" sz="1200">
                <a:solidFill>
                  <a:srgbClr val="000000"/>
                </a:solidFill>
              </a:rPr>
              <a:t>(DOK Level 1)</a:t>
            </a:r>
          </a:p>
        </p:txBody>
      </p:sp>
      <p:sp>
        <p:nvSpPr>
          <p:cNvPr id="12323" name="Rectangle 35"/>
          <p:cNvSpPr>
            <a:spLocks noChangeArrowheads="1"/>
          </p:cNvSpPr>
          <p:nvPr/>
        </p:nvSpPr>
        <p:spPr bwMode="auto">
          <a:xfrm>
            <a:off x="4164396" y="4752893"/>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u="sng">
                <a:solidFill>
                  <a:schemeClr val="tx1"/>
                </a:solidFill>
              </a:rPr>
              <a:t>Performance</a:t>
            </a:r>
            <a:r>
              <a:rPr lang="en-US" sz="1800">
                <a:solidFill>
                  <a:schemeClr val="tx1"/>
                </a:solidFill>
              </a:rPr>
              <a:t> </a:t>
            </a:r>
          </a:p>
        </p:txBody>
      </p:sp>
      <p:sp>
        <p:nvSpPr>
          <p:cNvPr id="12324" name="Rectangle 36"/>
          <p:cNvSpPr>
            <a:spLocks noChangeArrowheads="1"/>
          </p:cNvSpPr>
          <p:nvPr/>
        </p:nvSpPr>
        <p:spPr bwMode="auto">
          <a:xfrm>
            <a:off x="2335596" y="5183106"/>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Use</a:t>
            </a:r>
          </a:p>
          <a:p>
            <a:pPr eaLnBrk="1" hangingPunct="1">
              <a:spcBef>
                <a:spcPct val="25000"/>
              </a:spcBef>
            </a:pPr>
            <a:r>
              <a:rPr lang="en-US" sz="1200">
                <a:solidFill>
                  <a:srgbClr val="A50021"/>
                </a:solidFill>
              </a:rPr>
              <a:t>one-step process to solve routine problems</a:t>
            </a:r>
          </a:p>
        </p:txBody>
      </p:sp>
      <p:sp>
        <p:nvSpPr>
          <p:cNvPr id="12325" name="Rectangle 37"/>
          <p:cNvSpPr>
            <a:spLocks noChangeArrowheads="1"/>
          </p:cNvSpPr>
          <p:nvPr/>
        </p:nvSpPr>
        <p:spPr bwMode="auto">
          <a:xfrm>
            <a:off x="3630996" y="5183106"/>
            <a:ext cx="129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Apply</a:t>
            </a:r>
          </a:p>
          <a:p>
            <a:pPr eaLnBrk="1" hangingPunct="1">
              <a:spcBef>
                <a:spcPct val="25000"/>
              </a:spcBef>
            </a:pPr>
            <a:r>
              <a:rPr lang="en-US" sz="1200">
                <a:solidFill>
                  <a:srgbClr val="A50021"/>
                </a:solidFill>
              </a:rPr>
              <a:t>multiple step process to solve routine problems </a:t>
            </a:r>
          </a:p>
        </p:txBody>
      </p:sp>
      <p:sp>
        <p:nvSpPr>
          <p:cNvPr id="12326" name="Rectangle 38"/>
          <p:cNvSpPr>
            <a:spLocks noChangeArrowheads="1"/>
          </p:cNvSpPr>
          <p:nvPr/>
        </p:nvSpPr>
        <p:spPr bwMode="auto">
          <a:xfrm>
            <a:off x="5002596" y="5183106"/>
            <a:ext cx="13716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Solve</a:t>
            </a:r>
          </a:p>
          <a:p>
            <a:pPr eaLnBrk="1" hangingPunct="1">
              <a:spcBef>
                <a:spcPct val="25000"/>
              </a:spcBef>
            </a:pPr>
            <a:r>
              <a:rPr lang="en-US" sz="1200">
                <a:solidFill>
                  <a:srgbClr val="A50021"/>
                </a:solidFill>
              </a:rPr>
              <a:t>non-routine problems using a sequence of steps</a:t>
            </a:r>
          </a:p>
        </p:txBody>
      </p:sp>
      <p:sp>
        <p:nvSpPr>
          <p:cNvPr id="12327" name="Rectangle 39"/>
          <p:cNvSpPr>
            <a:spLocks noChangeArrowheads="1"/>
          </p:cNvSpPr>
          <p:nvPr/>
        </p:nvSpPr>
        <p:spPr bwMode="auto">
          <a:xfrm>
            <a:off x="6374196" y="5176756"/>
            <a:ext cx="144780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Create</a:t>
            </a:r>
          </a:p>
          <a:p>
            <a:pPr eaLnBrk="1" hangingPunct="1">
              <a:spcBef>
                <a:spcPct val="25000"/>
              </a:spcBef>
            </a:pPr>
            <a:r>
              <a:rPr lang="en-US" sz="120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6326571" y="1276268"/>
            <a:ext cx="12192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2436594" y="3016984"/>
            <a:ext cx="2388804" cy="1015663"/>
          </a:xfrm>
          <a:prstGeom prst="rect">
            <a:avLst/>
          </a:prstGeom>
          <a:solidFill>
            <a:schemeClr val="bg2"/>
          </a:solidFill>
        </p:spPr>
        <p:txBody>
          <a:bodyPr wrap="square" rtlCol="0">
            <a:spAutoFit/>
          </a:bodyPr>
          <a:lstStyle/>
          <a:p>
            <a:r>
              <a:rPr lang="en-US" sz="2000" dirty="0"/>
              <a:t>List the materials needed to make an A Line Skirt</a:t>
            </a:r>
          </a:p>
        </p:txBody>
      </p:sp>
      <p:sp>
        <p:nvSpPr>
          <p:cNvPr id="4" name="TextBox 3"/>
          <p:cNvSpPr txBox="1"/>
          <p:nvPr/>
        </p:nvSpPr>
        <p:spPr>
          <a:xfrm>
            <a:off x="4809140" y="2869741"/>
            <a:ext cx="3048000" cy="1785104"/>
          </a:xfrm>
          <a:prstGeom prst="rect">
            <a:avLst/>
          </a:prstGeom>
          <a:solidFill>
            <a:schemeClr val="bg2">
              <a:lumMod val="75000"/>
            </a:schemeClr>
          </a:solidFill>
          <a:ln>
            <a:solidFill>
              <a:srgbClr val="FF3300"/>
            </a:solidFill>
          </a:ln>
        </p:spPr>
        <p:txBody>
          <a:bodyPr wrap="square" rtlCol="0">
            <a:spAutoFit/>
          </a:bodyPr>
          <a:lstStyle/>
          <a:p>
            <a:r>
              <a:rPr lang="en-US" b="1" dirty="0"/>
              <a:t>Draw a representation of the A Line Skirt using photographs to represent the textiles you would use for the project.</a:t>
            </a:r>
          </a:p>
          <a:p>
            <a:endParaRPr lang="en-US" sz="2000" dirty="0"/>
          </a:p>
        </p:txBody>
      </p:sp>
      <p:sp>
        <p:nvSpPr>
          <p:cNvPr id="18" name="TextBox 17"/>
          <p:cNvSpPr txBox="1"/>
          <p:nvPr/>
        </p:nvSpPr>
        <p:spPr>
          <a:xfrm>
            <a:off x="2433147" y="1131012"/>
            <a:ext cx="2438400" cy="1846659"/>
          </a:xfrm>
          <a:prstGeom prst="rect">
            <a:avLst/>
          </a:prstGeom>
          <a:solidFill>
            <a:schemeClr val="bg2">
              <a:lumMod val="50000"/>
            </a:schemeClr>
          </a:solidFill>
        </p:spPr>
        <p:txBody>
          <a:bodyPr wrap="square" rtlCol="0">
            <a:spAutoFit/>
          </a:bodyPr>
          <a:lstStyle/>
          <a:p>
            <a:r>
              <a:rPr lang="en-US" sz="1600" b="1" dirty="0" smtClean="0">
                <a:solidFill>
                  <a:prstClr val="white"/>
                </a:solidFill>
              </a:rPr>
              <a:t>Explain the advantages and disadvantages of organic natural fibers for garment construction. </a:t>
            </a:r>
          </a:p>
          <a:p>
            <a:endParaRPr lang="en-US" dirty="0"/>
          </a:p>
        </p:txBody>
      </p:sp>
      <p:sp>
        <p:nvSpPr>
          <p:cNvPr id="19" name="Right Arrow 18"/>
          <p:cNvSpPr/>
          <p:nvPr/>
        </p:nvSpPr>
        <p:spPr>
          <a:xfrm>
            <a:off x="4800600" y="1828800"/>
            <a:ext cx="1752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44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ext uri="{D42A27DB-BD31-4B8C-83A1-F6EECF244321}">
                <p14:modId xmlns:p14="http://schemas.microsoft.com/office/powerpoint/2010/main" val="1378309974"/>
              </p:ext>
            </p:extLst>
          </p:nvPr>
        </p:nvGraphicFramePr>
        <p:xfrm>
          <a:off x="2411796" y="1238168"/>
          <a:ext cx="5181600" cy="3429000"/>
        </p:xfrm>
        <a:graphic>
          <a:graphicData uri="http://schemas.openxmlformats.org/drawingml/2006/table">
            <a:tbl>
              <a:tblPr/>
              <a:tblGrid>
                <a:gridCol w="1143000"/>
                <a:gridCol w="1295400"/>
                <a:gridCol w="1447800"/>
                <a:gridCol w="129540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678246" y="947656"/>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i="1" u="sng">
                <a:solidFill>
                  <a:schemeClr val="tx1"/>
                </a:solidFill>
              </a:rPr>
              <a:t>Knowledge</a:t>
            </a:r>
            <a:r>
              <a:rPr lang="en-US" sz="1600">
                <a:solidFill>
                  <a:schemeClr val="tx1"/>
                </a:solidFill>
              </a:rPr>
              <a:t> </a:t>
            </a:r>
          </a:p>
        </p:txBody>
      </p:sp>
      <p:sp>
        <p:nvSpPr>
          <p:cNvPr id="12318" name="Rectangle 30"/>
          <p:cNvSpPr>
            <a:spLocks noChangeArrowheads="1"/>
          </p:cNvSpPr>
          <p:nvPr/>
        </p:nvSpPr>
        <p:spPr bwMode="auto">
          <a:xfrm>
            <a:off x="678246" y="296673"/>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r>
              <a:rPr lang="en-US" sz="3600" dirty="0"/>
              <a:t>Beyond Knowledge Construct</a:t>
            </a:r>
          </a:p>
        </p:txBody>
      </p:sp>
      <p:sp>
        <p:nvSpPr>
          <p:cNvPr id="12319" name="Rectangle 31"/>
          <p:cNvSpPr>
            <a:spLocks noChangeArrowheads="1"/>
          </p:cNvSpPr>
          <p:nvPr/>
        </p:nvSpPr>
        <p:spPr bwMode="auto">
          <a:xfrm>
            <a:off x="582996" y="1368343"/>
            <a:ext cx="18288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dirty="0"/>
              <a:t>Metacognitive</a:t>
            </a:r>
            <a:endParaRPr lang="en-US" sz="1200" dirty="0">
              <a:solidFill>
                <a:srgbClr val="0D1793"/>
              </a:solidFill>
            </a:endParaRPr>
          </a:p>
          <a:p>
            <a:r>
              <a:rPr lang="en-US" sz="1200" dirty="0">
                <a:solidFill>
                  <a:srgbClr val="0D1793"/>
                </a:solidFill>
              </a:rPr>
              <a:t>form a coherent whole</a:t>
            </a:r>
          </a:p>
          <a:p>
            <a:r>
              <a:rPr lang="en-US" sz="1200" dirty="0">
                <a:solidFill>
                  <a:schemeClr val="tx1"/>
                </a:solidFill>
              </a:rPr>
              <a:t>(DOK Level 4)</a:t>
            </a:r>
            <a:r>
              <a:rPr lang="en-US" dirty="0">
                <a:solidFill>
                  <a:schemeClr val="tx1"/>
                </a:solidFill>
              </a:rPr>
              <a:t> </a:t>
            </a:r>
          </a:p>
        </p:txBody>
      </p:sp>
      <p:sp>
        <p:nvSpPr>
          <p:cNvPr id="12320" name="Rectangle 32"/>
          <p:cNvSpPr>
            <a:spLocks noChangeArrowheads="1"/>
          </p:cNvSpPr>
          <p:nvPr/>
        </p:nvSpPr>
        <p:spPr bwMode="auto">
          <a:xfrm>
            <a:off x="582996" y="2138281"/>
            <a:ext cx="18288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Procedural</a:t>
            </a:r>
            <a:endParaRPr lang="en-US" b="1"/>
          </a:p>
          <a:p>
            <a:r>
              <a:rPr lang="en-US" sz="1200">
                <a:solidFill>
                  <a:srgbClr val="0D1793"/>
                </a:solidFill>
              </a:rPr>
              <a:t>how parts relate, find</a:t>
            </a:r>
          </a:p>
          <a:p>
            <a:r>
              <a:rPr lang="en-US" sz="1200">
                <a:solidFill>
                  <a:srgbClr val="0D1793"/>
                </a:solidFill>
              </a:rPr>
              <a:t>Coherence</a:t>
            </a:r>
          </a:p>
          <a:p>
            <a:r>
              <a:rPr lang="en-US" sz="1200">
                <a:solidFill>
                  <a:srgbClr val="000000"/>
                </a:solidFill>
              </a:rPr>
              <a:t>(DOK Level 3)</a:t>
            </a:r>
          </a:p>
        </p:txBody>
      </p:sp>
      <p:sp>
        <p:nvSpPr>
          <p:cNvPr id="12321" name="Rectangle 33"/>
          <p:cNvSpPr>
            <a:spLocks noChangeArrowheads="1"/>
          </p:cNvSpPr>
          <p:nvPr/>
        </p:nvSpPr>
        <p:spPr bwMode="auto">
          <a:xfrm>
            <a:off x="582996" y="3101893"/>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i="1"/>
              <a:t>Conceptual </a:t>
            </a:r>
            <a:endParaRPr lang="en-US" sz="1200">
              <a:solidFill>
                <a:srgbClr val="0D1793"/>
              </a:solidFill>
            </a:endParaRPr>
          </a:p>
          <a:p>
            <a:r>
              <a:rPr lang="en-US" sz="1200">
                <a:solidFill>
                  <a:srgbClr val="0D1793"/>
                </a:solidFill>
              </a:rPr>
              <a:t>clarify, give examples</a:t>
            </a:r>
          </a:p>
          <a:p>
            <a:r>
              <a:rPr lang="en-US" sz="1200">
                <a:solidFill>
                  <a:srgbClr val="000000"/>
                </a:solidFill>
              </a:rPr>
              <a:t>(DOK Level 2)</a:t>
            </a:r>
          </a:p>
        </p:txBody>
      </p:sp>
      <p:sp>
        <p:nvSpPr>
          <p:cNvPr id="12322" name="Rectangle 34"/>
          <p:cNvSpPr>
            <a:spLocks noChangeArrowheads="1"/>
          </p:cNvSpPr>
          <p:nvPr/>
        </p:nvSpPr>
        <p:spPr bwMode="auto">
          <a:xfrm>
            <a:off x="582996" y="3875006"/>
            <a:ext cx="1828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b="1" i="1"/>
              <a:t>Factual</a:t>
            </a:r>
          </a:p>
          <a:p>
            <a:pPr eaLnBrk="1" hangingPunct="1"/>
            <a:r>
              <a:rPr lang="en-US" sz="1200">
                <a:solidFill>
                  <a:srgbClr val="0D1793"/>
                </a:solidFill>
              </a:rPr>
              <a:t>recognize, recall, locate</a:t>
            </a:r>
          </a:p>
          <a:p>
            <a:pPr eaLnBrk="1" hangingPunct="1"/>
            <a:r>
              <a:rPr lang="en-US" sz="1200">
                <a:solidFill>
                  <a:srgbClr val="000000"/>
                </a:solidFill>
              </a:rPr>
              <a:t>(DOK Level 1)</a:t>
            </a:r>
          </a:p>
        </p:txBody>
      </p:sp>
      <p:sp>
        <p:nvSpPr>
          <p:cNvPr id="12323" name="Rectangle 35"/>
          <p:cNvSpPr>
            <a:spLocks noChangeArrowheads="1"/>
          </p:cNvSpPr>
          <p:nvPr/>
        </p:nvSpPr>
        <p:spPr bwMode="auto">
          <a:xfrm>
            <a:off x="4164396" y="4752893"/>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n-US" sz="1800" b="1" u="sng">
                <a:solidFill>
                  <a:schemeClr val="tx1"/>
                </a:solidFill>
              </a:rPr>
              <a:t>Performance</a:t>
            </a:r>
            <a:r>
              <a:rPr lang="en-US" sz="1800">
                <a:solidFill>
                  <a:schemeClr val="tx1"/>
                </a:solidFill>
              </a:rPr>
              <a:t> </a:t>
            </a:r>
          </a:p>
        </p:txBody>
      </p:sp>
      <p:sp>
        <p:nvSpPr>
          <p:cNvPr id="12324" name="Rectangle 36"/>
          <p:cNvSpPr>
            <a:spLocks noChangeArrowheads="1"/>
          </p:cNvSpPr>
          <p:nvPr/>
        </p:nvSpPr>
        <p:spPr bwMode="auto">
          <a:xfrm>
            <a:off x="2335596" y="5183106"/>
            <a:ext cx="1219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Use</a:t>
            </a:r>
          </a:p>
          <a:p>
            <a:pPr eaLnBrk="1" hangingPunct="1">
              <a:spcBef>
                <a:spcPct val="25000"/>
              </a:spcBef>
            </a:pPr>
            <a:r>
              <a:rPr lang="en-US" sz="1200">
                <a:solidFill>
                  <a:srgbClr val="A50021"/>
                </a:solidFill>
              </a:rPr>
              <a:t>one-step process to solve routine problems</a:t>
            </a:r>
          </a:p>
        </p:txBody>
      </p:sp>
      <p:sp>
        <p:nvSpPr>
          <p:cNvPr id="12325" name="Rectangle 37"/>
          <p:cNvSpPr>
            <a:spLocks noChangeArrowheads="1"/>
          </p:cNvSpPr>
          <p:nvPr/>
        </p:nvSpPr>
        <p:spPr bwMode="auto">
          <a:xfrm>
            <a:off x="3630996" y="5183106"/>
            <a:ext cx="129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b="1">
                <a:solidFill>
                  <a:srgbClr val="A50021"/>
                </a:solidFill>
              </a:rPr>
              <a:t>Apply</a:t>
            </a:r>
          </a:p>
          <a:p>
            <a:pPr eaLnBrk="1" hangingPunct="1">
              <a:spcBef>
                <a:spcPct val="25000"/>
              </a:spcBef>
            </a:pPr>
            <a:r>
              <a:rPr lang="en-US" sz="1200">
                <a:solidFill>
                  <a:srgbClr val="A50021"/>
                </a:solidFill>
              </a:rPr>
              <a:t>multiple step process to solve routine problems </a:t>
            </a:r>
          </a:p>
        </p:txBody>
      </p:sp>
      <p:sp>
        <p:nvSpPr>
          <p:cNvPr id="12326" name="Rectangle 38"/>
          <p:cNvSpPr>
            <a:spLocks noChangeArrowheads="1"/>
          </p:cNvSpPr>
          <p:nvPr/>
        </p:nvSpPr>
        <p:spPr bwMode="auto">
          <a:xfrm>
            <a:off x="5002596" y="5183106"/>
            <a:ext cx="1371600"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Solve</a:t>
            </a:r>
          </a:p>
          <a:p>
            <a:pPr eaLnBrk="1" hangingPunct="1">
              <a:spcBef>
                <a:spcPct val="25000"/>
              </a:spcBef>
            </a:pPr>
            <a:r>
              <a:rPr lang="en-US" sz="1200">
                <a:solidFill>
                  <a:srgbClr val="A50021"/>
                </a:solidFill>
              </a:rPr>
              <a:t>non-routine problems using a sequence of steps</a:t>
            </a:r>
          </a:p>
        </p:txBody>
      </p:sp>
      <p:sp>
        <p:nvSpPr>
          <p:cNvPr id="12327" name="Rectangle 39"/>
          <p:cNvSpPr>
            <a:spLocks noChangeArrowheads="1"/>
          </p:cNvSpPr>
          <p:nvPr/>
        </p:nvSpPr>
        <p:spPr bwMode="auto">
          <a:xfrm>
            <a:off x="6374196" y="5176756"/>
            <a:ext cx="1447800"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1" hangingPunct="1">
              <a:spcBef>
                <a:spcPct val="25000"/>
              </a:spcBef>
            </a:pPr>
            <a:r>
              <a:rPr lang="en-US" sz="1200" b="1">
                <a:solidFill>
                  <a:srgbClr val="A50021"/>
                </a:solidFill>
              </a:rPr>
              <a:t>Create</a:t>
            </a:r>
          </a:p>
          <a:p>
            <a:pPr eaLnBrk="1" hangingPunct="1">
              <a:spcBef>
                <a:spcPct val="25000"/>
              </a:spcBef>
            </a:pPr>
            <a:r>
              <a:rPr lang="en-US" sz="120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6326571" y="1276268"/>
            <a:ext cx="12192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 name="TextBox 1"/>
          <p:cNvSpPr txBox="1"/>
          <p:nvPr/>
        </p:nvSpPr>
        <p:spPr>
          <a:xfrm>
            <a:off x="2441028" y="3016984"/>
            <a:ext cx="2388804" cy="1631216"/>
          </a:xfrm>
          <a:prstGeom prst="rect">
            <a:avLst/>
          </a:prstGeom>
          <a:solidFill>
            <a:schemeClr val="bg2"/>
          </a:solidFill>
        </p:spPr>
        <p:txBody>
          <a:bodyPr wrap="square" rtlCol="0">
            <a:spAutoFit/>
          </a:bodyPr>
          <a:lstStyle/>
          <a:p>
            <a:r>
              <a:rPr lang="en-US" sz="2000" dirty="0" smtClean="0"/>
              <a:t>List 15 building products and a “green” alternative to each</a:t>
            </a:r>
            <a:endParaRPr lang="en-US" dirty="0"/>
          </a:p>
        </p:txBody>
      </p:sp>
      <p:sp>
        <p:nvSpPr>
          <p:cNvPr id="4" name="TextBox 3"/>
          <p:cNvSpPr txBox="1"/>
          <p:nvPr/>
        </p:nvSpPr>
        <p:spPr>
          <a:xfrm>
            <a:off x="4863991" y="3016984"/>
            <a:ext cx="2756009" cy="1631216"/>
          </a:xfrm>
          <a:prstGeom prst="rect">
            <a:avLst/>
          </a:prstGeom>
          <a:solidFill>
            <a:schemeClr val="bg2">
              <a:lumMod val="75000"/>
            </a:schemeClr>
          </a:solidFill>
          <a:ln>
            <a:solidFill>
              <a:srgbClr val="FF3300"/>
            </a:solidFill>
          </a:ln>
        </p:spPr>
        <p:txBody>
          <a:bodyPr wrap="square" rtlCol="0">
            <a:spAutoFit/>
          </a:bodyPr>
          <a:lstStyle/>
          <a:p>
            <a:r>
              <a:rPr lang="en-US" sz="2000" b="1" dirty="0" smtClean="0"/>
              <a:t>Construct a 1/8</a:t>
            </a:r>
            <a:r>
              <a:rPr lang="en-US" sz="2000" b="1" baseline="30000" dirty="0" smtClean="0"/>
              <a:t>th</a:t>
            </a:r>
            <a:r>
              <a:rPr lang="en-US" sz="2000" b="1" dirty="0" smtClean="0"/>
              <a:t> scale model of a garage using only recycled materials</a:t>
            </a:r>
          </a:p>
          <a:p>
            <a:endParaRPr lang="en-US" sz="2000" dirty="0"/>
          </a:p>
        </p:txBody>
      </p:sp>
      <p:sp>
        <p:nvSpPr>
          <p:cNvPr id="18" name="TextBox 17"/>
          <p:cNvSpPr txBox="1"/>
          <p:nvPr/>
        </p:nvSpPr>
        <p:spPr>
          <a:xfrm>
            <a:off x="2438400" y="1219200"/>
            <a:ext cx="2438400" cy="1754326"/>
          </a:xfrm>
          <a:prstGeom prst="rect">
            <a:avLst/>
          </a:prstGeom>
          <a:solidFill>
            <a:schemeClr val="bg2">
              <a:lumMod val="50000"/>
            </a:schemeClr>
          </a:solidFill>
        </p:spPr>
        <p:txBody>
          <a:bodyPr wrap="square" rtlCol="0">
            <a:spAutoFit/>
          </a:bodyPr>
          <a:lstStyle/>
          <a:p>
            <a:r>
              <a:rPr lang="en-US" b="1" dirty="0" smtClean="0">
                <a:solidFill>
                  <a:prstClr val="white"/>
                </a:solidFill>
              </a:rPr>
              <a:t>Explain the advantages and disadvantages of using building recycled materials</a:t>
            </a:r>
          </a:p>
          <a:p>
            <a:endParaRPr lang="en-US" dirty="0"/>
          </a:p>
        </p:txBody>
      </p:sp>
      <p:sp>
        <p:nvSpPr>
          <p:cNvPr id="19" name="TextBox 18"/>
          <p:cNvSpPr txBox="1"/>
          <p:nvPr/>
        </p:nvSpPr>
        <p:spPr>
          <a:xfrm>
            <a:off x="4876800" y="1248532"/>
            <a:ext cx="2790168" cy="1754326"/>
          </a:xfrm>
          <a:prstGeom prst="rect">
            <a:avLst/>
          </a:prstGeom>
          <a:solidFill>
            <a:schemeClr val="bg2">
              <a:lumMod val="25000"/>
            </a:schemeClr>
          </a:solidFill>
        </p:spPr>
        <p:txBody>
          <a:bodyPr wrap="square" rtlCol="0">
            <a:spAutoFit/>
          </a:bodyPr>
          <a:lstStyle/>
          <a:p>
            <a:r>
              <a:rPr lang="en-US" b="1" dirty="0" smtClean="0">
                <a:solidFill>
                  <a:prstClr val="white"/>
                </a:solidFill>
              </a:rPr>
              <a:t>Develop a dress line  using only organically grown natural fibers or recycled materials that you will enter into the C.R.E.</a:t>
            </a:r>
            <a:endParaRPr lang="en-US" b="1" dirty="0">
              <a:solidFill>
                <a:prstClr val="white"/>
              </a:solidFill>
            </a:endParaRPr>
          </a:p>
        </p:txBody>
      </p:sp>
    </p:spTree>
    <p:extLst>
      <p:ext uri="{BB962C8B-B14F-4D97-AF65-F5344CB8AC3E}">
        <p14:creationId xmlns:p14="http://schemas.microsoft.com/office/powerpoint/2010/main" val="389544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nvPr>
        </p:nvGraphicFramePr>
        <p:xfrm>
          <a:off x="2951847" y="1238168"/>
          <a:ext cx="3886200" cy="3429000"/>
        </p:xfrm>
        <a:graphic>
          <a:graphicData uri="http://schemas.openxmlformats.org/drawingml/2006/table">
            <a:tbl>
              <a:tblPr/>
              <a:tblGrid>
                <a:gridCol w="857250"/>
                <a:gridCol w="971550"/>
                <a:gridCol w="1085850"/>
                <a:gridCol w="97155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1066800" y="946347"/>
            <a:ext cx="1727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u="sng" dirty="0">
                <a:solidFill>
                  <a:prstClr val="black"/>
                </a:solidFill>
              </a:rPr>
              <a:t>Knowledge</a:t>
            </a:r>
            <a:r>
              <a:rPr lang="en-US" sz="1600" dirty="0">
                <a:solidFill>
                  <a:prstClr val="black"/>
                </a:solidFill>
              </a:rPr>
              <a:t> </a:t>
            </a:r>
          </a:p>
        </p:txBody>
      </p:sp>
      <p:sp>
        <p:nvSpPr>
          <p:cNvPr id="12318" name="Rectangle 30"/>
          <p:cNvSpPr>
            <a:spLocks noChangeArrowheads="1"/>
          </p:cNvSpPr>
          <p:nvPr/>
        </p:nvSpPr>
        <p:spPr bwMode="auto">
          <a:xfrm>
            <a:off x="1651685" y="17186"/>
            <a:ext cx="5543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3600" dirty="0">
                <a:solidFill>
                  <a:prstClr val="black"/>
                </a:solidFill>
              </a:rPr>
              <a:t>Beyond Knowledge Construct</a:t>
            </a:r>
          </a:p>
        </p:txBody>
      </p:sp>
      <p:sp>
        <p:nvSpPr>
          <p:cNvPr id="12319" name="Rectangle 31"/>
          <p:cNvSpPr>
            <a:spLocks noChangeArrowheads="1"/>
          </p:cNvSpPr>
          <p:nvPr/>
        </p:nvSpPr>
        <p:spPr bwMode="auto">
          <a:xfrm>
            <a:off x="1295400" y="1288604"/>
            <a:ext cx="16564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Metacognitive</a:t>
            </a:r>
            <a:endParaRPr lang="en-US" sz="1200" dirty="0">
              <a:solidFill>
                <a:srgbClr val="0D1793"/>
              </a:solidFill>
            </a:endParaRPr>
          </a:p>
          <a:p>
            <a:r>
              <a:rPr lang="en-US" sz="1200" dirty="0">
                <a:solidFill>
                  <a:srgbClr val="0D1793"/>
                </a:solidFill>
              </a:rPr>
              <a:t>form a coherent whole</a:t>
            </a:r>
          </a:p>
          <a:p>
            <a:r>
              <a:rPr lang="en-US" sz="1200" dirty="0">
                <a:solidFill>
                  <a:prstClr val="black"/>
                </a:solidFill>
              </a:rPr>
              <a:t>(DOK Level 4)</a:t>
            </a:r>
            <a:r>
              <a:rPr lang="en-US" dirty="0">
                <a:solidFill>
                  <a:prstClr val="black"/>
                </a:solidFill>
              </a:rPr>
              <a:t> </a:t>
            </a:r>
          </a:p>
        </p:txBody>
      </p:sp>
      <p:sp>
        <p:nvSpPr>
          <p:cNvPr id="12320" name="Rectangle 32"/>
          <p:cNvSpPr>
            <a:spLocks noChangeArrowheads="1"/>
          </p:cNvSpPr>
          <p:nvPr/>
        </p:nvSpPr>
        <p:spPr bwMode="auto">
          <a:xfrm>
            <a:off x="1295400" y="2271226"/>
            <a:ext cx="165644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Procedural</a:t>
            </a:r>
            <a:endParaRPr lang="en-US" b="1" dirty="0">
              <a:solidFill>
                <a:prstClr val="black"/>
              </a:solidFill>
            </a:endParaRPr>
          </a:p>
          <a:p>
            <a:r>
              <a:rPr lang="en-US" sz="1200" dirty="0">
                <a:solidFill>
                  <a:srgbClr val="0D1793"/>
                </a:solidFill>
              </a:rPr>
              <a:t>how parts relate, find</a:t>
            </a:r>
          </a:p>
          <a:p>
            <a:r>
              <a:rPr lang="en-US" sz="1200" dirty="0">
                <a:solidFill>
                  <a:srgbClr val="0D1793"/>
                </a:solidFill>
              </a:rPr>
              <a:t>Coherence</a:t>
            </a:r>
          </a:p>
          <a:p>
            <a:r>
              <a:rPr lang="en-US" sz="1200" dirty="0">
                <a:solidFill>
                  <a:srgbClr val="000000"/>
                </a:solidFill>
              </a:rPr>
              <a:t>(DOK Level 3)</a:t>
            </a:r>
          </a:p>
        </p:txBody>
      </p:sp>
      <p:sp>
        <p:nvSpPr>
          <p:cNvPr id="12321" name="Rectangle 33"/>
          <p:cNvSpPr>
            <a:spLocks noChangeArrowheads="1"/>
          </p:cNvSpPr>
          <p:nvPr/>
        </p:nvSpPr>
        <p:spPr bwMode="auto">
          <a:xfrm>
            <a:off x="1295400" y="3062761"/>
            <a:ext cx="16564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Conceptual </a:t>
            </a:r>
            <a:endParaRPr lang="en-US" sz="1200" dirty="0">
              <a:solidFill>
                <a:srgbClr val="0D1793"/>
              </a:solidFill>
            </a:endParaRPr>
          </a:p>
          <a:p>
            <a:r>
              <a:rPr lang="en-US" sz="1200" dirty="0">
                <a:solidFill>
                  <a:srgbClr val="0D1793"/>
                </a:solidFill>
              </a:rPr>
              <a:t>clarify, give examples</a:t>
            </a:r>
          </a:p>
          <a:p>
            <a:r>
              <a:rPr lang="en-US" sz="1200" dirty="0">
                <a:solidFill>
                  <a:srgbClr val="000000"/>
                </a:solidFill>
              </a:rPr>
              <a:t>(DOK Level 2)</a:t>
            </a:r>
          </a:p>
        </p:txBody>
      </p:sp>
      <p:sp>
        <p:nvSpPr>
          <p:cNvPr id="12322" name="Rectangle 34"/>
          <p:cNvSpPr>
            <a:spLocks noChangeArrowheads="1"/>
          </p:cNvSpPr>
          <p:nvPr/>
        </p:nvSpPr>
        <p:spPr bwMode="auto">
          <a:xfrm>
            <a:off x="1295400" y="3929416"/>
            <a:ext cx="159929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Factual</a:t>
            </a:r>
          </a:p>
          <a:p>
            <a:r>
              <a:rPr lang="en-US" sz="1200" dirty="0">
                <a:solidFill>
                  <a:srgbClr val="0D1793"/>
                </a:solidFill>
              </a:rPr>
              <a:t>recognize, recall, locate</a:t>
            </a:r>
          </a:p>
          <a:p>
            <a:r>
              <a:rPr lang="en-US" sz="1200" dirty="0">
                <a:solidFill>
                  <a:srgbClr val="000000"/>
                </a:solidFill>
              </a:rPr>
              <a:t>(DOK Level 1)</a:t>
            </a:r>
          </a:p>
        </p:txBody>
      </p:sp>
      <p:sp>
        <p:nvSpPr>
          <p:cNvPr id="12323" name="Rectangle 35"/>
          <p:cNvSpPr>
            <a:spLocks noChangeArrowheads="1"/>
          </p:cNvSpPr>
          <p:nvPr/>
        </p:nvSpPr>
        <p:spPr bwMode="auto">
          <a:xfrm>
            <a:off x="4266296" y="4751586"/>
            <a:ext cx="15249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u="sng">
                <a:solidFill>
                  <a:prstClr val="black"/>
                </a:solidFill>
              </a:rPr>
              <a:t>Performance</a:t>
            </a:r>
            <a:r>
              <a:rPr lang="en-US">
                <a:solidFill>
                  <a:prstClr val="black"/>
                </a:solidFill>
              </a:rPr>
              <a:t> </a:t>
            </a:r>
          </a:p>
        </p:txBody>
      </p:sp>
      <p:sp>
        <p:nvSpPr>
          <p:cNvPr id="12324" name="Rectangle 36"/>
          <p:cNvSpPr>
            <a:spLocks noChangeArrowheads="1"/>
          </p:cNvSpPr>
          <p:nvPr/>
        </p:nvSpPr>
        <p:spPr bwMode="auto">
          <a:xfrm>
            <a:off x="2894697" y="5047092"/>
            <a:ext cx="9144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dirty="0">
                <a:solidFill>
                  <a:srgbClr val="A50021"/>
                </a:solidFill>
              </a:rPr>
              <a:t>Use</a:t>
            </a:r>
          </a:p>
          <a:p>
            <a:pPr>
              <a:spcBef>
                <a:spcPct val="25000"/>
              </a:spcBef>
            </a:pPr>
            <a:r>
              <a:rPr lang="en-US" sz="1200" dirty="0">
                <a:solidFill>
                  <a:srgbClr val="A50021"/>
                </a:solidFill>
              </a:rPr>
              <a:t>one-step process to solve routine problems</a:t>
            </a:r>
          </a:p>
        </p:txBody>
      </p:sp>
      <p:sp>
        <p:nvSpPr>
          <p:cNvPr id="12325" name="Rectangle 37"/>
          <p:cNvSpPr>
            <a:spLocks noChangeArrowheads="1"/>
          </p:cNvSpPr>
          <p:nvPr/>
        </p:nvSpPr>
        <p:spPr bwMode="auto">
          <a:xfrm>
            <a:off x="3866247" y="5047092"/>
            <a:ext cx="97155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dirty="0">
                <a:solidFill>
                  <a:srgbClr val="A50021"/>
                </a:solidFill>
              </a:rPr>
              <a:t>Apply</a:t>
            </a:r>
          </a:p>
          <a:p>
            <a:pPr>
              <a:spcBef>
                <a:spcPct val="25000"/>
              </a:spcBef>
            </a:pPr>
            <a:r>
              <a:rPr lang="en-US" sz="1200" dirty="0">
                <a:solidFill>
                  <a:srgbClr val="A50021"/>
                </a:solidFill>
              </a:rPr>
              <a:t>multiple step process to solve routine problems </a:t>
            </a:r>
          </a:p>
        </p:txBody>
      </p:sp>
      <p:sp>
        <p:nvSpPr>
          <p:cNvPr id="12326" name="Rectangle 38"/>
          <p:cNvSpPr>
            <a:spLocks noChangeArrowheads="1"/>
          </p:cNvSpPr>
          <p:nvPr/>
        </p:nvSpPr>
        <p:spPr bwMode="auto">
          <a:xfrm>
            <a:off x="4894947" y="5085325"/>
            <a:ext cx="10287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sz="1200" b="1" dirty="0">
                <a:solidFill>
                  <a:srgbClr val="A50021"/>
                </a:solidFill>
              </a:rPr>
              <a:t>Solve</a:t>
            </a:r>
          </a:p>
          <a:p>
            <a:pPr>
              <a:spcBef>
                <a:spcPct val="25000"/>
              </a:spcBef>
            </a:pPr>
            <a:r>
              <a:rPr lang="en-US" sz="1200" dirty="0">
                <a:solidFill>
                  <a:srgbClr val="A50021"/>
                </a:solidFill>
              </a:rPr>
              <a:t>non-routine problems using a sequence of steps</a:t>
            </a:r>
          </a:p>
        </p:txBody>
      </p:sp>
      <p:sp>
        <p:nvSpPr>
          <p:cNvPr id="12327" name="Rectangle 39"/>
          <p:cNvSpPr>
            <a:spLocks noChangeArrowheads="1"/>
          </p:cNvSpPr>
          <p:nvPr/>
        </p:nvSpPr>
        <p:spPr bwMode="auto">
          <a:xfrm>
            <a:off x="5923647" y="5084273"/>
            <a:ext cx="1271588"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ct val="25000"/>
              </a:spcBef>
            </a:pPr>
            <a:r>
              <a:rPr lang="en-US" sz="1200" b="1" dirty="0">
                <a:solidFill>
                  <a:srgbClr val="A50021"/>
                </a:solidFill>
              </a:rPr>
              <a:t>Create</a:t>
            </a:r>
          </a:p>
          <a:p>
            <a:pPr>
              <a:spcBef>
                <a:spcPct val="25000"/>
              </a:spcBef>
            </a:pPr>
            <a:r>
              <a:rPr lang="en-US" sz="1200" dirty="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5887928" y="1276268"/>
            <a:ext cx="9144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prstClr val="black"/>
              </a:solidFill>
            </a:endParaRPr>
          </a:p>
        </p:txBody>
      </p:sp>
      <p:sp>
        <p:nvSpPr>
          <p:cNvPr id="2" name="TextBox 1"/>
          <p:cNvSpPr txBox="1"/>
          <p:nvPr/>
        </p:nvSpPr>
        <p:spPr>
          <a:xfrm>
            <a:off x="2971800" y="3016985"/>
            <a:ext cx="1793574" cy="923330"/>
          </a:xfrm>
          <a:prstGeom prst="rect">
            <a:avLst/>
          </a:prstGeom>
          <a:solidFill>
            <a:schemeClr val="bg2"/>
          </a:solidFill>
        </p:spPr>
        <p:txBody>
          <a:bodyPr wrap="square" rtlCol="0">
            <a:spAutoFit/>
          </a:bodyPr>
          <a:lstStyle/>
          <a:p>
            <a:r>
              <a:rPr lang="en-US" dirty="0" smtClean="0">
                <a:solidFill>
                  <a:prstClr val="black"/>
                </a:solidFill>
              </a:rPr>
              <a:t>List five basic ingredients in a baking product.</a:t>
            </a:r>
            <a:endParaRPr lang="en-US" dirty="0">
              <a:solidFill>
                <a:prstClr val="black"/>
              </a:solidFill>
            </a:endParaRPr>
          </a:p>
        </p:txBody>
      </p:sp>
      <p:sp>
        <p:nvSpPr>
          <p:cNvPr id="16" name="Right Arrow 15"/>
          <p:cNvSpPr/>
          <p:nvPr/>
        </p:nvSpPr>
        <p:spPr>
          <a:xfrm>
            <a:off x="4629150" y="3570206"/>
            <a:ext cx="97155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80211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nvPr>
        </p:nvGraphicFramePr>
        <p:xfrm>
          <a:off x="2951847" y="1238168"/>
          <a:ext cx="3886200" cy="3429000"/>
        </p:xfrm>
        <a:graphic>
          <a:graphicData uri="http://schemas.openxmlformats.org/drawingml/2006/table">
            <a:tbl>
              <a:tblPr/>
              <a:tblGrid>
                <a:gridCol w="857250"/>
                <a:gridCol w="971550"/>
                <a:gridCol w="1085850"/>
                <a:gridCol w="97155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1219200" y="946347"/>
            <a:ext cx="157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u="sng" dirty="0">
                <a:solidFill>
                  <a:prstClr val="black"/>
                </a:solidFill>
              </a:rPr>
              <a:t>Knowledge</a:t>
            </a:r>
            <a:r>
              <a:rPr lang="en-US" sz="1600" dirty="0">
                <a:solidFill>
                  <a:prstClr val="black"/>
                </a:solidFill>
              </a:rPr>
              <a:t> </a:t>
            </a:r>
          </a:p>
        </p:txBody>
      </p:sp>
      <p:sp>
        <p:nvSpPr>
          <p:cNvPr id="12318" name="Rectangle 30"/>
          <p:cNvSpPr>
            <a:spLocks noChangeArrowheads="1"/>
          </p:cNvSpPr>
          <p:nvPr/>
        </p:nvSpPr>
        <p:spPr bwMode="auto">
          <a:xfrm>
            <a:off x="1651685" y="17186"/>
            <a:ext cx="5543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3600" dirty="0">
                <a:solidFill>
                  <a:prstClr val="black"/>
                </a:solidFill>
              </a:rPr>
              <a:t>Beyond Knowledge Construct</a:t>
            </a:r>
          </a:p>
        </p:txBody>
      </p:sp>
      <p:sp>
        <p:nvSpPr>
          <p:cNvPr id="12319" name="Rectangle 31"/>
          <p:cNvSpPr>
            <a:spLocks noChangeArrowheads="1"/>
          </p:cNvSpPr>
          <p:nvPr/>
        </p:nvSpPr>
        <p:spPr bwMode="auto">
          <a:xfrm>
            <a:off x="1219200" y="1288604"/>
            <a:ext cx="17326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Metacognitive</a:t>
            </a:r>
            <a:endParaRPr lang="en-US" sz="1200" dirty="0">
              <a:solidFill>
                <a:srgbClr val="0D1793"/>
              </a:solidFill>
            </a:endParaRPr>
          </a:p>
          <a:p>
            <a:r>
              <a:rPr lang="en-US" sz="1200" dirty="0">
                <a:solidFill>
                  <a:srgbClr val="0D1793"/>
                </a:solidFill>
              </a:rPr>
              <a:t>form a coherent whole</a:t>
            </a:r>
          </a:p>
          <a:p>
            <a:r>
              <a:rPr lang="en-US" sz="1200" dirty="0">
                <a:solidFill>
                  <a:prstClr val="black"/>
                </a:solidFill>
              </a:rPr>
              <a:t>(DOK Level 4)</a:t>
            </a:r>
            <a:r>
              <a:rPr lang="en-US" dirty="0">
                <a:solidFill>
                  <a:prstClr val="black"/>
                </a:solidFill>
              </a:rPr>
              <a:t> </a:t>
            </a:r>
          </a:p>
        </p:txBody>
      </p:sp>
      <p:sp>
        <p:nvSpPr>
          <p:cNvPr id="12320" name="Rectangle 32"/>
          <p:cNvSpPr>
            <a:spLocks noChangeArrowheads="1"/>
          </p:cNvSpPr>
          <p:nvPr/>
        </p:nvSpPr>
        <p:spPr bwMode="auto">
          <a:xfrm>
            <a:off x="1219200" y="2099685"/>
            <a:ext cx="173264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Procedural</a:t>
            </a:r>
            <a:endParaRPr lang="en-US" b="1" dirty="0">
              <a:solidFill>
                <a:prstClr val="black"/>
              </a:solidFill>
            </a:endParaRPr>
          </a:p>
          <a:p>
            <a:r>
              <a:rPr lang="en-US" sz="1200" dirty="0">
                <a:solidFill>
                  <a:srgbClr val="0D1793"/>
                </a:solidFill>
              </a:rPr>
              <a:t>how parts relate, find</a:t>
            </a:r>
          </a:p>
          <a:p>
            <a:r>
              <a:rPr lang="en-US" sz="1200" dirty="0">
                <a:solidFill>
                  <a:srgbClr val="0D1793"/>
                </a:solidFill>
              </a:rPr>
              <a:t>Coherence</a:t>
            </a:r>
          </a:p>
          <a:p>
            <a:r>
              <a:rPr lang="en-US" sz="1200" dirty="0">
                <a:solidFill>
                  <a:srgbClr val="000000"/>
                </a:solidFill>
              </a:rPr>
              <a:t>(DOK Level 3)</a:t>
            </a:r>
          </a:p>
        </p:txBody>
      </p:sp>
      <p:sp>
        <p:nvSpPr>
          <p:cNvPr id="12321" name="Rectangle 33"/>
          <p:cNvSpPr>
            <a:spLocks noChangeArrowheads="1"/>
          </p:cNvSpPr>
          <p:nvPr/>
        </p:nvSpPr>
        <p:spPr bwMode="auto">
          <a:xfrm>
            <a:off x="1219200" y="3062761"/>
            <a:ext cx="17326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Conceptual </a:t>
            </a:r>
            <a:endParaRPr lang="en-US" sz="1200" dirty="0">
              <a:solidFill>
                <a:srgbClr val="0D1793"/>
              </a:solidFill>
            </a:endParaRPr>
          </a:p>
          <a:p>
            <a:r>
              <a:rPr lang="en-US" sz="1200" dirty="0">
                <a:solidFill>
                  <a:srgbClr val="0D1793"/>
                </a:solidFill>
              </a:rPr>
              <a:t>clarify, give examples</a:t>
            </a:r>
          </a:p>
          <a:p>
            <a:r>
              <a:rPr lang="en-US" sz="1200" dirty="0">
                <a:solidFill>
                  <a:srgbClr val="000000"/>
                </a:solidFill>
              </a:rPr>
              <a:t>(DOK Level 2)</a:t>
            </a:r>
          </a:p>
        </p:txBody>
      </p:sp>
      <p:sp>
        <p:nvSpPr>
          <p:cNvPr id="12322" name="Rectangle 34"/>
          <p:cNvSpPr>
            <a:spLocks noChangeArrowheads="1"/>
          </p:cNvSpPr>
          <p:nvPr/>
        </p:nvSpPr>
        <p:spPr bwMode="auto">
          <a:xfrm>
            <a:off x="1219200" y="3835874"/>
            <a:ext cx="17326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Factual</a:t>
            </a:r>
          </a:p>
          <a:p>
            <a:r>
              <a:rPr lang="en-US" sz="1200" dirty="0">
                <a:solidFill>
                  <a:srgbClr val="0D1793"/>
                </a:solidFill>
              </a:rPr>
              <a:t>recognize, recall, locate</a:t>
            </a:r>
          </a:p>
          <a:p>
            <a:r>
              <a:rPr lang="en-US" sz="1200" dirty="0">
                <a:solidFill>
                  <a:srgbClr val="000000"/>
                </a:solidFill>
              </a:rPr>
              <a:t>(DOK Level 1)</a:t>
            </a:r>
          </a:p>
        </p:txBody>
      </p:sp>
      <p:sp>
        <p:nvSpPr>
          <p:cNvPr id="12323" name="Rectangle 35"/>
          <p:cNvSpPr>
            <a:spLocks noChangeArrowheads="1"/>
          </p:cNvSpPr>
          <p:nvPr/>
        </p:nvSpPr>
        <p:spPr bwMode="auto">
          <a:xfrm>
            <a:off x="4266296" y="4751586"/>
            <a:ext cx="15066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u="sng" dirty="0">
                <a:solidFill>
                  <a:prstClr val="black"/>
                </a:solidFill>
              </a:rPr>
              <a:t>Performance</a:t>
            </a:r>
            <a:r>
              <a:rPr lang="en-US" dirty="0">
                <a:solidFill>
                  <a:prstClr val="black"/>
                </a:solidFill>
              </a:rPr>
              <a:t> </a:t>
            </a:r>
          </a:p>
        </p:txBody>
      </p:sp>
      <p:sp>
        <p:nvSpPr>
          <p:cNvPr id="12324" name="Rectangle 36"/>
          <p:cNvSpPr>
            <a:spLocks noChangeArrowheads="1"/>
          </p:cNvSpPr>
          <p:nvPr/>
        </p:nvSpPr>
        <p:spPr bwMode="auto">
          <a:xfrm>
            <a:off x="2894697" y="5047092"/>
            <a:ext cx="9144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a:solidFill>
                  <a:srgbClr val="A50021"/>
                </a:solidFill>
              </a:rPr>
              <a:t>Use</a:t>
            </a:r>
          </a:p>
          <a:p>
            <a:pPr>
              <a:spcBef>
                <a:spcPct val="25000"/>
              </a:spcBef>
            </a:pPr>
            <a:r>
              <a:rPr lang="en-US" sz="1200">
                <a:solidFill>
                  <a:srgbClr val="A50021"/>
                </a:solidFill>
              </a:rPr>
              <a:t>one-step process to solve routine problems</a:t>
            </a:r>
          </a:p>
        </p:txBody>
      </p:sp>
      <p:sp>
        <p:nvSpPr>
          <p:cNvPr id="12325" name="Rectangle 37"/>
          <p:cNvSpPr>
            <a:spLocks noChangeArrowheads="1"/>
          </p:cNvSpPr>
          <p:nvPr/>
        </p:nvSpPr>
        <p:spPr bwMode="auto">
          <a:xfrm>
            <a:off x="3866247" y="5047092"/>
            <a:ext cx="97155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dirty="0">
                <a:solidFill>
                  <a:srgbClr val="A50021"/>
                </a:solidFill>
              </a:rPr>
              <a:t>Apply</a:t>
            </a:r>
          </a:p>
          <a:p>
            <a:pPr>
              <a:spcBef>
                <a:spcPct val="25000"/>
              </a:spcBef>
            </a:pPr>
            <a:r>
              <a:rPr lang="en-US" sz="1200" dirty="0">
                <a:solidFill>
                  <a:srgbClr val="A50021"/>
                </a:solidFill>
              </a:rPr>
              <a:t>multiple step process to solve routine problems </a:t>
            </a:r>
          </a:p>
        </p:txBody>
      </p:sp>
      <p:sp>
        <p:nvSpPr>
          <p:cNvPr id="12326" name="Rectangle 38"/>
          <p:cNvSpPr>
            <a:spLocks noChangeArrowheads="1"/>
          </p:cNvSpPr>
          <p:nvPr/>
        </p:nvSpPr>
        <p:spPr bwMode="auto">
          <a:xfrm>
            <a:off x="4894947" y="5085325"/>
            <a:ext cx="10287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sz="1200" b="1" dirty="0">
                <a:solidFill>
                  <a:srgbClr val="A50021"/>
                </a:solidFill>
              </a:rPr>
              <a:t>Solve</a:t>
            </a:r>
          </a:p>
          <a:p>
            <a:pPr>
              <a:spcBef>
                <a:spcPct val="25000"/>
              </a:spcBef>
            </a:pPr>
            <a:r>
              <a:rPr lang="en-US" sz="1200" dirty="0">
                <a:solidFill>
                  <a:srgbClr val="A50021"/>
                </a:solidFill>
              </a:rPr>
              <a:t>non-routine problems using a sequence of steps</a:t>
            </a:r>
          </a:p>
        </p:txBody>
      </p:sp>
      <p:sp>
        <p:nvSpPr>
          <p:cNvPr id="12327" name="Rectangle 39"/>
          <p:cNvSpPr>
            <a:spLocks noChangeArrowheads="1"/>
          </p:cNvSpPr>
          <p:nvPr/>
        </p:nvSpPr>
        <p:spPr bwMode="auto">
          <a:xfrm>
            <a:off x="5923647" y="5084273"/>
            <a:ext cx="1271588"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ct val="25000"/>
              </a:spcBef>
            </a:pPr>
            <a:r>
              <a:rPr lang="en-US" sz="1200" b="1" dirty="0">
                <a:solidFill>
                  <a:srgbClr val="A50021"/>
                </a:solidFill>
              </a:rPr>
              <a:t>Create</a:t>
            </a:r>
          </a:p>
          <a:p>
            <a:pPr>
              <a:spcBef>
                <a:spcPct val="25000"/>
              </a:spcBef>
            </a:pPr>
            <a:r>
              <a:rPr lang="en-US" sz="1200" dirty="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5887928" y="1276268"/>
            <a:ext cx="9144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prstClr val="black"/>
              </a:solidFill>
            </a:endParaRPr>
          </a:p>
        </p:txBody>
      </p:sp>
      <p:sp>
        <p:nvSpPr>
          <p:cNvPr id="2" name="TextBox 1"/>
          <p:cNvSpPr txBox="1"/>
          <p:nvPr/>
        </p:nvSpPr>
        <p:spPr>
          <a:xfrm>
            <a:off x="2978368" y="3016988"/>
            <a:ext cx="1825104" cy="1323439"/>
          </a:xfrm>
          <a:prstGeom prst="rect">
            <a:avLst/>
          </a:prstGeom>
          <a:solidFill>
            <a:schemeClr val="bg2"/>
          </a:solidFill>
        </p:spPr>
        <p:txBody>
          <a:bodyPr wrap="square" rtlCol="0">
            <a:spAutoFit/>
          </a:bodyPr>
          <a:lstStyle/>
          <a:p>
            <a:r>
              <a:rPr lang="en-US" sz="2000" dirty="0" smtClean="0">
                <a:solidFill>
                  <a:prstClr val="black"/>
                </a:solidFill>
              </a:rPr>
              <a:t>List 5 basic ingredients used in a baking product.</a:t>
            </a:r>
            <a:endParaRPr lang="en-US" sz="2000" dirty="0">
              <a:solidFill>
                <a:prstClr val="black"/>
              </a:solidFill>
            </a:endParaRPr>
          </a:p>
        </p:txBody>
      </p:sp>
      <p:sp>
        <p:nvSpPr>
          <p:cNvPr id="4" name="TextBox 3"/>
          <p:cNvSpPr txBox="1"/>
          <p:nvPr/>
        </p:nvSpPr>
        <p:spPr>
          <a:xfrm>
            <a:off x="4743615" y="3016987"/>
            <a:ext cx="2058715" cy="1477328"/>
          </a:xfrm>
          <a:prstGeom prst="rect">
            <a:avLst/>
          </a:prstGeom>
          <a:solidFill>
            <a:schemeClr val="accent1">
              <a:lumMod val="20000"/>
              <a:lumOff val="80000"/>
            </a:schemeClr>
          </a:solidFill>
          <a:ln>
            <a:solidFill>
              <a:schemeClr val="bg1"/>
            </a:solidFill>
          </a:ln>
        </p:spPr>
        <p:txBody>
          <a:bodyPr wrap="square" rtlCol="0">
            <a:spAutoFit/>
          </a:bodyPr>
          <a:lstStyle/>
          <a:p>
            <a:r>
              <a:rPr lang="en-US" b="1" dirty="0" smtClean="0">
                <a:solidFill>
                  <a:prstClr val="black"/>
                </a:solidFill>
              </a:rPr>
              <a:t>Illustrate each ingredient  and find a magazine picture or recipe with that ingredient in it.</a:t>
            </a:r>
            <a:endParaRPr lang="en-US" dirty="0">
              <a:solidFill>
                <a:prstClr val="black"/>
              </a:solidFill>
            </a:endParaRPr>
          </a:p>
        </p:txBody>
      </p:sp>
      <p:sp>
        <p:nvSpPr>
          <p:cNvPr id="17" name="Right Arrow 16"/>
          <p:cNvSpPr/>
          <p:nvPr/>
        </p:nvSpPr>
        <p:spPr>
          <a:xfrm rot="13563107">
            <a:off x="3412331" y="1778385"/>
            <a:ext cx="1676400" cy="800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96785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ext uri="{D42A27DB-BD31-4B8C-83A1-F6EECF244321}">
                <p14:modId xmlns:p14="http://schemas.microsoft.com/office/powerpoint/2010/main" val="1594295137"/>
              </p:ext>
            </p:extLst>
          </p:nvPr>
        </p:nvGraphicFramePr>
        <p:xfrm>
          <a:off x="2884352" y="1106623"/>
          <a:ext cx="4307680" cy="3429000"/>
        </p:xfrm>
        <a:graphic>
          <a:graphicData uri="http://schemas.openxmlformats.org/drawingml/2006/table">
            <a:tbl>
              <a:tblPr/>
              <a:tblGrid>
                <a:gridCol w="950224"/>
                <a:gridCol w="1076920"/>
                <a:gridCol w="1203616"/>
                <a:gridCol w="1076920"/>
              </a:tblGrid>
              <a:tr h="914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1371600" y="946347"/>
            <a:ext cx="14230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u="sng" dirty="0">
                <a:solidFill>
                  <a:prstClr val="black"/>
                </a:solidFill>
              </a:rPr>
              <a:t>Knowledge</a:t>
            </a:r>
            <a:r>
              <a:rPr lang="en-US" sz="1600" dirty="0">
                <a:solidFill>
                  <a:prstClr val="black"/>
                </a:solidFill>
              </a:rPr>
              <a:t> </a:t>
            </a:r>
          </a:p>
        </p:txBody>
      </p:sp>
      <p:sp>
        <p:nvSpPr>
          <p:cNvPr id="12318" name="Rectangle 30"/>
          <p:cNvSpPr>
            <a:spLocks noChangeArrowheads="1"/>
          </p:cNvSpPr>
          <p:nvPr/>
        </p:nvSpPr>
        <p:spPr bwMode="auto">
          <a:xfrm>
            <a:off x="1651685" y="17186"/>
            <a:ext cx="5543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3600" dirty="0">
                <a:solidFill>
                  <a:prstClr val="black"/>
                </a:solidFill>
              </a:rPr>
              <a:t>Beyond Knowledge Construct</a:t>
            </a:r>
          </a:p>
        </p:txBody>
      </p:sp>
      <p:sp>
        <p:nvSpPr>
          <p:cNvPr id="12319" name="Rectangle 31"/>
          <p:cNvSpPr>
            <a:spLocks noChangeArrowheads="1"/>
          </p:cNvSpPr>
          <p:nvPr/>
        </p:nvSpPr>
        <p:spPr bwMode="auto">
          <a:xfrm>
            <a:off x="1371600" y="1196271"/>
            <a:ext cx="158024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Metacognitive</a:t>
            </a:r>
            <a:endParaRPr lang="en-US" sz="1200" dirty="0">
              <a:solidFill>
                <a:srgbClr val="0D1793"/>
              </a:solidFill>
            </a:endParaRPr>
          </a:p>
          <a:p>
            <a:r>
              <a:rPr lang="en-US" sz="1200" dirty="0">
                <a:solidFill>
                  <a:srgbClr val="0D1793"/>
                </a:solidFill>
              </a:rPr>
              <a:t>form a coherent whole</a:t>
            </a:r>
          </a:p>
          <a:p>
            <a:r>
              <a:rPr lang="en-US" sz="1200" dirty="0">
                <a:solidFill>
                  <a:prstClr val="black"/>
                </a:solidFill>
              </a:rPr>
              <a:t>(DOK Level 4)</a:t>
            </a:r>
            <a:r>
              <a:rPr lang="en-US" dirty="0">
                <a:solidFill>
                  <a:prstClr val="black"/>
                </a:solidFill>
              </a:rPr>
              <a:t> </a:t>
            </a:r>
          </a:p>
        </p:txBody>
      </p:sp>
      <p:sp>
        <p:nvSpPr>
          <p:cNvPr id="12320" name="Rectangle 32"/>
          <p:cNvSpPr>
            <a:spLocks noChangeArrowheads="1"/>
          </p:cNvSpPr>
          <p:nvPr/>
        </p:nvSpPr>
        <p:spPr bwMode="auto">
          <a:xfrm>
            <a:off x="1371600" y="2099685"/>
            <a:ext cx="158024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Procedural</a:t>
            </a:r>
            <a:endParaRPr lang="en-US" b="1" dirty="0">
              <a:solidFill>
                <a:prstClr val="black"/>
              </a:solidFill>
            </a:endParaRPr>
          </a:p>
          <a:p>
            <a:r>
              <a:rPr lang="en-US" sz="1200" dirty="0">
                <a:solidFill>
                  <a:srgbClr val="0D1793"/>
                </a:solidFill>
              </a:rPr>
              <a:t>how parts relate, find</a:t>
            </a:r>
          </a:p>
          <a:p>
            <a:r>
              <a:rPr lang="en-US" sz="1200" dirty="0">
                <a:solidFill>
                  <a:srgbClr val="0D1793"/>
                </a:solidFill>
              </a:rPr>
              <a:t>Coherence</a:t>
            </a:r>
          </a:p>
          <a:p>
            <a:r>
              <a:rPr lang="en-US" sz="1200" dirty="0">
                <a:solidFill>
                  <a:srgbClr val="000000"/>
                </a:solidFill>
              </a:rPr>
              <a:t>(DOK Level 3)</a:t>
            </a:r>
          </a:p>
        </p:txBody>
      </p:sp>
      <p:sp>
        <p:nvSpPr>
          <p:cNvPr id="12321" name="Rectangle 33"/>
          <p:cNvSpPr>
            <a:spLocks noChangeArrowheads="1"/>
          </p:cNvSpPr>
          <p:nvPr/>
        </p:nvSpPr>
        <p:spPr bwMode="auto">
          <a:xfrm>
            <a:off x="1371600" y="3062761"/>
            <a:ext cx="15802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Conceptual </a:t>
            </a:r>
            <a:endParaRPr lang="en-US" sz="1200" dirty="0">
              <a:solidFill>
                <a:srgbClr val="0D1793"/>
              </a:solidFill>
            </a:endParaRPr>
          </a:p>
          <a:p>
            <a:r>
              <a:rPr lang="en-US" sz="1200" dirty="0">
                <a:solidFill>
                  <a:srgbClr val="0D1793"/>
                </a:solidFill>
              </a:rPr>
              <a:t>clarify, give examples</a:t>
            </a:r>
          </a:p>
          <a:p>
            <a:r>
              <a:rPr lang="en-US" sz="1200" dirty="0">
                <a:solidFill>
                  <a:srgbClr val="000000"/>
                </a:solidFill>
              </a:rPr>
              <a:t>(DOK Level 2)</a:t>
            </a:r>
          </a:p>
        </p:txBody>
      </p:sp>
      <p:sp>
        <p:nvSpPr>
          <p:cNvPr id="12322" name="Rectangle 34"/>
          <p:cNvSpPr>
            <a:spLocks noChangeArrowheads="1"/>
          </p:cNvSpPr>
          <p:nvPr/>
        </p:nvSpPr>
        <p:spPr bwMode="auto">
          <a:xfrm>
            <a:off x="1371600" y="3743541"/>
            <a:ext cx="158024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Factual</a:t>
            </a:r>
          </a:p>
          <a:p>
            <a:r>
              <a:rPr lang="en-US" sz="1200" dirty="0">
                <a:solidFill>
                  <a:srgbClr val="0D1793"/>
                </a:solidFill>
              </a:rPr>
              <a:t>recognize, recall, locate</a:t>
            </a:r>
          </a:p>
          <a:p>
            <a:r>
              <a:rPr lang="en-US" sz="1200" dirty="0">
                <a:solidFill>
                  <a:srgbClr val="000000"/>
                </a:solidFill>
              </a:rPr>
              <a:t>(DOK Level 1)</a:t>
            </a:r>
          </a:p>
        </p:txBody>
      </p:sp>
      <p:sp>
        <p:nvSpPr>
          <p:cNvPr id="12323" name="Rectangle 35"/>
          <p:cNvSpPr>
            <a:spLocks noChangeArrowheads="1"/>
          </p:cNvSpPr>
          <p:nvPr/>
        </p:nvSpPr>
        <p:spPr bwMode="auto">
          <a:xfrm>
            <a:off x="4266297" y="4751586"/>
            <a:ext cx="15437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u="sng" dirty="0">
                <a:solidFill>
                  <a:prstClr val="black"/>
                </a:solidFill>
              </a:rPr>
              <a:t>Performance</a:t>
            </a:r>
            <a:r>
              <a:rPr lang="en-US" dirty="0">
                <a:solidFill>
                  <a:prstClr val="black"/>
                </a:solidFill>
              </a:rPr>
              <a:t> </a:t>
            </a:r>
          </a:p>
        </p:txBody>
      </p:sp>
      <p:sp>
        <p:nvSpPr>
          <p:cNvPr id="12324" name="Rectangle 36"/>
          <p:cNvSpPr>
            <a:spLocks noChangeArrowheads="1"/>
          </p:cNvSpPr>
          <p:nvPr/>
        </p:nvSpPr>
        <p:spPr bwMode="auto">
          <a:xfrm>
            <a:off x="2894697" y="5047092"/>
            <a:ext cx="9144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a:solidFill>
                  <a:srgbClr val="A50021"/>
                </a:solidFill>
              </a:rPr>
              <a:t>Use</a:t>
            </a:r>
          </a:p>
          <a:p>
            <a:pPr>
              <a:spcBef>
                <a:spcPct val="25000"/>
              </a:spcBef>
            </a:pPr>
            <a:r>
              <a:rPr lang="en-US" sz="1200">
                <a:solidFill>
                  <a:srgbClr val="A50021"/>
                </a:solidFill>
              </a:rPr>
              <a:t>one-step process to solve routine problems</a:t>
            </a:r>
          </a:p>
        </p:txBody>
      </p:sp>
      <p:sp>
        <p:nvSpPr>
          <p:cNvPr id="12325" name="Rectangle 37"/>
          <p:cNvSpPr>
            <a:spLocks noChangeArrowheads="1"/>
          </p:cNvSpPr>
          <p:nvPr/>
        </p:nvSpPr>
        <p:spPr bwMode="auto">
          <a:xfrm>
            <a:off x="3866247" y="5047092"/>
            <a:ext cx="97155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a:solidFill>
                  <a:srgbClr val="A50021"/>
                </a:solidFill>
              </a:rPr>
              <a:t>Apply</a:t>
            </a:r>
          </a:p>
          <a:p>
            <a:pPr>
              <a:spcBef>
                <a:spcPct val="25000"/>
              </a:spcBef>
            </a:pPr>
            <a:r>
              <a:rPr lang="en-US" sz="1200">
                <a:solidFill>
                  <a:srgbClr val="A50021"/>
                </a:solidFill>
              </a:rPr>
              <a:t>multiple step process to solve routine problems </a:t>
            </a:r>
          </a:p>
        </p:txBody>
      </p:sp>
      <p:sp>
        <p:nvSpPr>
          <p:cNvPr id="12326" name="Rectangle 38"/>
          <p:cNvSpPr>
            <a:spLocks noChangeArrowheads="1"/>
          </p:cNvSpPr>
          <p:nvPr/>
        </p:nvSpPr>
        <p:spPr bwMode="auto">
          <a:xfrm>
            <a:off x="4894947" y="5085325"/>
            <a:ext cx="10287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sz="1200" b="1" dirty="0">
                <a:solidFill>
                  <a:srgbClr val="A50021"/>
                </a:solidFill>
              </a:rPr>
              <a:t>Solve</a:t>
            </a:r>
          </a:p>
          <a:p>
            <a:pPr>
              <a:spcBef>
                <a:spcPct val="25000"/>
              </a:spcBef>
            </a:pPr>
            <a:r>
              <a:rPr lang="en-US" sz="1200" dirty="0">
                <a:solidFill>
                  <a:srgbClr val="A50021"/>
                </a:solidFill>
              </a:rPr>
              <a:t>non-routine problems using a sequence of steps</a:t>
            </a:r>
          </a:p>
        </p:txBody>
      </p:sp>
      <p:sp>
        <p:nvSpPr>
          <p:cNvPr id="12327" name="Rectangle 39"/>
          <p:cNvSpPr>
            <a:spLocks noChangeArrowheads="1"/>
          </p:cNvSpPr>
          <p:nvPr/>
        </p:nvSpPr>
        <p:spPr bwMode="auto">
          <a:xfrm>
            <a:off x="5923647" y="5055491"/>
            <a:ext cx="1252249"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ct val="25000"/>
              </a:spcBef>
            </a:pPr>
            <a:r>
              <a:rPr lang="en-US" sz="1200" b="1" dirty="0">
                <a:solidFill>
                  <a:srgbClr val="A50021"/>
                </a:solidFill>
              </a:rPr>
              <a:t>Create</a:t>
            </a:r>
          </a:p>
          <a:p>
            <a:pPr>
              <a:spcBef>
                <a:spcPct val="25000"/>
              </a:spcBef>
            </a:pPr>
            <a:r>
              <a:rPr lang="en-US" sz="1200" dirty="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5887928" y="1276268"/>
            <a:ext cx="9144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prstClr val="black"/>
              </a:solidFill>
            </a:endParaRPr>
          </a:p>
        </p:txBody>
      </p:sp>
      <p:sp>
        <p:nvSpPr>
          <p:cNvPr id="2" name="TextBox 1"/>
          <p:cNvSpPr txBox="1"/>
          <p:nvPr/>
        </p:nvSpPr>
        <p:spPr>
          <a:xfrm>
            <a:off x="2924259" y="3023015"/>
            <a:ext cx="1923391" cy="1323439"/>
          </a:xfrm>
          <a:prstGeom prst="rect">
            <a:avLst/>
          </a:prstGeom>
          <a:solidFill>
            <a:schemeClr val="bg2"/>
          </a:solidFill>
        </p:spPr>
        <p:txBody>
          <a:bodyPr wrap="square" rtlCol="0">
            <a:spAutoFit/>
          </a:bodyPr>
          <a:lstStyle/>
          <a:p>
            <a:r>
              <a:rPr lang="en-US" sz="2000" dirty="0" smtClean="0">
                <a:solidFill>
                  <a:prstClr val="black"/>
                </a:solidFill>
              </a:rPr>
              <a:t>List 5 basic ingredients used in a baking product.</a:t>
            </a:r>
            <a:endParaRPr lang="en-US" sz="2000" dirty="0">
              <a:solidFill>
                <a:prstClr val="black"/>
              </a:solidFill>
            </a:endParaRPr>
          </a:p>
        </p:txBody>
      </p:sp>
      <p:sp>
        <p:nvSpPr>
          <p:cNvPr id="4" name="TextBox 3"/>
          <p:cNvSpPr txBox="1"/>
          <p:nvPr/>
        </p:nvSpPr>
        <p:spPr>
          <a:xfrm>
            <a:off x="4894947" y="2819400"/>
            <a:ext cx="2280949" cy="1631216"/>
          </a:xfrm>
          <a:prstGeom prst="rect">
            <a:avLst/>
          </a:prstGeom>
          <a:solidFill>
            <a:schemeClr val="accent1">
              <a:lumMod val="20000"/>
              <a:lumOff val="80000"/>
            </a:schemeClr>
          </a:solidFill>
          <a:ln>
            <a:solidFill>
              <a:schemeClr val="bg1"/>
            </a:solidFill>
          </a:ln>
        </p:spPr>
        <p:txBody>
          <a:bodyPr wrap="square" rtlCol="0">
            <a:spAutoFit/>
          </a:bodyPr>
          <a:lstStyle/>
          <a:p>
            <a:r>
              <a:rPr lang="en-US" sz="2000" dirty="0" smtClean="0">
                <a:solidFill>
                  <a:prstClr val="black"/>
                </a:solidFill>
              </a:rPr>
              <a:t>Illustrate each ingredient  and find a magazine picture or recipe with that ingredient in it.</a:t>
            </a:r>
            <a:endParaRPr lang="en-US" sz="2000" dirty="0">
              <a:solidFill>
                <a:prstClr val="black"/>
              </a:solidFill>
            </a:endParaRPr>
          </a:p>
        </p:txBody>
      </p:sp>
      <p:sp>
        <p:nvSpPr>
          <p:cNvPr id="18" name="TextBox 17"/>
          <p:cNvSpPr txBox="1"/>
          <p:nvPr/>
        </p:nvSpPr>
        <p:spPr>
          <a:xfrm>
            <a:off x="2924259" y="1276268"/>
            <a:ext cx="1970688" cy="1477328"/>
          </a:xfrm>
          <a:prstGeom prst="rect">
            <a:avLst/>
          </a:prstGeom>
          <a:solidFill>
            <a:schemeClr val="accent1">
              <a:lumMod val="40000"/>
              <a:lumOff val="60000"/>
            </a:schemeClr>
          </a:solidFill>
        </p:spPr>
        <p:txBody>
          <a:bodyPr wrap="square" rtlCol="0">
            <a:spAutoFit/>
          </a:bodyPr>
          <a:lstStyle/>
          <a:p>
            <a:r>
              <a:rPr lang="en-US" b="1" dirty="0" smtClean="0">
                <a:solidFill>
                  <a:prstClr val="black"/>
                </a:solidFill>
              </a:rPr>
              <a:t>Describe the reaction of using to much and too little of each ingredient</a:t>
            </a:r>
            <a:endParaRPr lang="en-US" b="1" dirty="0">
              <a:solidFill>
                <a:prstClr val="black"/>
              </a:solidFill>
            </a:endParaRPr>
          </a:p>
        </p:txBody>
      </p:sp>
      <p:sp>
        <p:nvSpPr>
          <p:cNvPr id="19" name="Right Arrow 18"/>
          <p:cNvSpPr/>
          <p:nvPr/>
        </p:nvSpPr>
        <p:spPr>
          <a:xfrm>
            <a:off x="4743450" y="1828800"/>
            <a:ext cx="131445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399363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228600" y="6341706"/>
            <a:ext cx="685800" cy="516294"/>
          </a:xfrm>
        </p:spPr>
        <p:txBody>
          <a:bodyPr/>
          <a:lstStyle/>
          <a:p>
            <a:fld id="{6C2A79DE-5516-410A-8EF5-1C73BCB8CF2A}" type="slidenum">
              <a:rPr lang="en-US" smtClean="0"/>
              <a:pPr/>
              <a:t>4</a:t>
            </a:fld>
            <a:endParaRPr lang="en-US" dirty="0"/>
          </a:p>
        </p:txBody>
      </p:sp>
      <p:sp>
        <p:nvSpPr>
          <p:cNvPr id="4" name="Title 3"/>
          <p:cNvSpPr>
            <a:spLocks noGrp="1"/>
          </p:cNvSpPr>
          <p:nvPr>
            <p:ph type="title"/>
          </p:nvPr>
        </p:nvSpPr>
        <p:spPr/>
        <p:txBody>
          <a:bodyPr>
            <a:normAutofit/>
          </a:bodyPr>
          <a:lstStyle/>
          <a:p>
            <a:pPr algn="ctr"/>
            <a:r>
              <a:rPr lang="en-US" dirty="0" smtClean="0"/>
              <a:t>New Model CTE Standards</a:t>
            </a:r>
            <a:endParaRPr lang="en-US" dirty="0"/>
          </a:p>
        </p:txBody>
      </p:sp>
      <p:sp>
        <p:nvSpPr>
          <p:cNvPr id="7" name="Rectangle 3"/>
          <p:cNvSpPr>
            <a:spLocks noGrp="1" noChangeArrowheads="1"/>
          </p:cNvSpPr>
          <p:nvPr>
            <p:ph idx="1"/>
          </p:nvPr>
        </p:nvSpPr>
        <p:spPr>
          <a:xfrm>
            <a:off x="457200" y="1600199"/>
            <a:ext cx="8229600" cy="4114801"/>
          </a:xfrm>
        </p:spPr>
        <p:txBody>
          <a:bodyPr>
            <a:normAutofit/>
          </a:bodyPr>
          <a:lstStyle/>
          <a:p>
            <a:pPr lvl="1">
              <a:spcBef>
                <a:spcPts val="0"/>
              </a:spcBef>
              <a:buFont typeface="Lucida Sans Unicode" pitchFamily="34" charset="0"/>
              <a:buChar char="▶"/>
            </a:pPr>
            <a:r>
              <a:rPr lang="en-US" sz="3000" dirty="0" smtClean="0"/>
              <a:t>Fewer, clearer, deeper</a:t>
            </a:r>
          </a:p>
          <a:p>
            <a:pPr lvl="1">
              <a:spcBef>
                <a:spcPts val="0"/>
              </a:spcBef>
              <a:buFont typeface="Lucida Sans Unicode" pitchFamily="34" charset="0"/>
              <a:buChar char="▶"/>
            </a:pPr>
            <a:r>
              <a:rPr lang="en-US" sz="3000" dirty="0" smtClean="0"/>
              <a:t>Research and evidence based</a:t>
            </a:r>
          </a:p>
          <a:p>
            <a:pPr lvl="1">
              <a:spcBef>
                <a:spcPts val="0"/>
              </a:spcBef>
              <a:buFont typeface="Lucida Sans Unicode" pitchFamily="34" charset="0"/>
              <a:buChar char="▶"/>
            </a:pPr>
            <a:r>
              <a:rPr lang="en-US" sz="3000" dirty="0" smtClean="0"/>
              <a:t>Reasonable in scope</a:t>
            </a:r>
          </a:p>
          <a:p>
            <a:pPr lvl="1">
              <a:spcBef>
                <a:spcPts val="0"/>
              </a:spcBef>
              <a:buFont typeface="Lucida Sans Unicode" pitchFamily="34" charset="0"/>
              <a:buChar char="▶"/>
            </a:pPr>
            <a:r>
              <a:rPr lang="en-US" sz="3000" dirty="0" smtClean="0"/>
              <a:t>Essential, rigorous, clear, specific and </a:t>
            </a:r>
          </a:p>
          <a:p>
            <a:pPr lvl="1">
              <a:spcBef>
                <a:spcPts val="0"/>
              </a:spcBef>
              <a:buNone/>
            </a:pPr>
            <a:r>
              <a:rPr lang="en-US" sz="3000" dirty="0" smtClean="0"/>
              <a:t>	 coherent</a:t>
            </a:r>
          </a:p>
          <a:p>
            <a:pPr lvl="1">
              <a:spcBef>
                <a:spcPts val="0"/>
              </a:spcBef>
              <a:buFont typeface="Lucida Sans Unicode" pitchFamily="34" charset="0"/>
              <a:buChar char="▶"/>
            </a:pPr>
            <a:r>
              <a:rPr lang="en-US" sz="3000" dirty="0" smtClean="0"/>
              <a:t>Aligned with postsecondary and work </a:t>
            </a:r>
          </a:p>
          <a:p>
            <a:pPr lvl="1">
              <a:spcBef>
                <a:spcPts val="0"/>
              </a:spcBef>
              <a:buNone/>
            </a:pPr>
            <a:r>
              <a:rPr lang="en-US" sz="3000" dirty="0" smtClean="0"/>
              <a:t>	 expectations</a:t>
            </a:r>
          </a:p>
          <a:p>
            <a:pPr lvl="1">
              <a:spcBef>
                <a:spcPts val="0"/>
              </a:spcBef>
              <a:buFont typeface="Lucida Sans Unicode" pitchFamily="34" charset="0"/>
              <a:buChar char="▶"/>
            </a:pPr>
            <a:r>
              <a:rPr lang="en-US" sz="3000" dirty="0" smtClean="0"/>
              <a:t>Measurable</a:t>
            </a:r>
          </a:p>
        </p:txBody>
      </p:sp>
    </p:spTree>
    <p:extLst>
      <p:ext uri="{BB962C8B-B14F-4D97-AF65-F5344CB8AC3E}">
        <p14:creationId xmlns:p14="http://schemas.microsoft.com/office/powerpoint/2010/main" val="98661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extLst>
              <p:ext uri="{D42A27DB-BD31-4B8C-83A1-F6EECF244321}">
                <p14:modId xmlns:p14="http://schemas.microsoft.com/office/powerpoint/2010/main" val="2480142064"/>
              </p:ext>
            </p:extLst>
          </p:nvPr>
        </p:nvGraphicFramePr>
        <p:xfrm>
          <a:off x="2951846" y="1238168"/>
          <a:ext cx="4668153" cy="3532820"/>
        </p:xfrm>
        <a:graphic>
          <a:graphicData uri="http://schemas.openxmlformats.org/drawingml/2006/table">
            <a:tbl>
              <a:tblPr/>
              <a:tblGrid>
                <a:gridCol w="1029740"/>
                <a:gridCol w="1167038"/>
                <a:gridCol w="1304337"/>
                <a:gridCol w="1167038"/>
              </a:tblGrid>
              <a:tr h="9420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57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2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59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marL="68580" marR="685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L="68580" marR="685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Rectangle 29"/>
          <p:cNvSpPr>
            <a:spLocks noChangeArrowheads="1"/>
          </p:cNvSpPr>
          <p:nvPr/>
        </p:nvSpPr>
        <p:spPr bwMode="auto">
          <a:xfrm>
            <a:off x="1447800" y="946347"/>
            <a:ext cx="13468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u="sng" dirty="0">
                <a:solidFill>
                  <a:prstClr val="black"/>
                </a:solidFill>
              </a:rPr>
              <a:t>Knowledge</a:t>
            </a:r>
            <a:r>
              <a:rPr lang="en-US" sz="1600" dirty="0">
                <a:solidFill>
                  <a:prstClr val="black"/>
                </a:solidFill>
              </a:rPr>
              <a:t> </a:t>
            </a:r>
          </a:p>
        </p:txBody>
      </p:sp>
      <p:sp>
        <p:nvSpPr>
          <p:cNvPr id="12318" name="Rectangle 30"/>
          <p:cNvSpPr>
            <a:spLocks noChangeArrowheads="1"/>
          </p:cNvSpPr>
          <p:nvPr/>
        </p:nvSpPr>
        <p:spPr bwMode="auto">
          <a:xfrm>
            <a:off x="1651685" y="17186"/>
            <a:ext cx="5543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3600" dirty="0">
                <a:solidFill>
                  <a:prstClr val="black"/>
                </a:solidFill>
              </a:rPr>
              <a:t>Beyond Knowledge Construct</a:t>
            </a:r>
          </a:p>
        </p:txBody>
      </p:sp>
      <p:sp>
        <p:nvSpPr>
          <p:cNvPr id="12319" name="Rectangle 31"/>
          <p:cNvSpPr>
            <a:spLocks noChangeArrowheads="1"/>
          </p:cNvSpPr>
          <p:nvPr/>
        </p:nvSpPr>
        <p:spPr bwMode="auto">
          <a:xfrm>
            <a:off x="1219200" y="1288604"/>
            <a:ext cx="17326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Metacognitive</a:t>
            </a:r>
            <a:endParaRPr lang="en-US" sz="1200" dirty="0">
              <a:solidFill>
                <a:srgbClr val="0D1793"/>
              </a:solidFill>
            </a:endParaRPr>
          </a:p>
          <a:p>
            <a:r>
              <a:rPr lang="en-US" sz="1200" dirty="0">
                <a:solidFill>
                  <a:srgbClr val="0D1793"/>
                </a:solidFill>
              </a:rPr>
              <a:t>form a coherent whole</a:t>
            </a:r>
          </a:p>
          <a:p>
            <a:r>
              <a:rPr lang="en-US" sz="1200" dirty="0">
                <a:solidFill>
                  <a:prstClr val="black"/>
                </a:solidFill>
              </a:rPr>
              <a:t>(DOK Level 4)</a:t>
            </a:r>
            <a:r>
              <a:rPr lang="en-US" dirty="0">
                <a:solidFill>
                  <a:prstClr val="black"/>
                </a:solidFill>
              </a:rPr>
              <a:t> </a:t>
            </a:r>
          </a:p>
        </p:txBody>
      </p:sp>
      <p:sp>
        <p:nvSpPr>
          <p:cNvPr id="12320" name="Rectangle 32"/>
          <p:cNvSpPr>
            <a:spLocks noChangeArrowheads="1"/>
          </p:cNvSpPr>
          <p:nvPr/>
        </p:nvSpPr>
        <p:spPr bwMode="auto">
          <a:xfrm>
            <a:off x="1219200" y="2099685"/>
            <a:ext cx="173264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Procedural</a:t>
            </a:r>
            <a:endParaRPr lang="en-US" b="1" dirty="0">
              <a:solidFill>
                <a:prstClr val="black"/>
              </a:solidFill>
            </a:endParaRPr>
          </a:p>
          <a:p>
            <a:r>
              <a:rPr lang="en-US" sz="1200" dirty="0">
                <a:solidFill>
                  <a:srgbClr val="0D1793"/>
                </a:solidFill>
              </a:rPr>
              <a:t>how parts relate, find</a:t>
            </a:r>
          </a:p>
          <a:p>
            <a:r>
              <a:rPr lang="en-US" sz="1200" dirty="0">
                <a:solidFill>
                  <a:srgbClr val="0D1793"/>
                </a:solidFill>
              </a:rPr>
              <a:t>Coherence</a:t>
            </a:r>
          </a:p>
          <a:p>
            <a:r>
              <a:rPr lang="en-US" sz="1200" dirty="0">
                <a:solidFill>
                  <a:srgbClr val="000000"/>
                </a:solidFill>
              </a:rPr>
              <a:t>(DOK Level 3)</a:t>
            </a:r>
          </a:p>
        </p:txBody>
      </p:sp>
      <p:sp>
        <p:nvSpPr>
          <p:cNvPr id="12321" name="Rectangle 33"/>
          <p:cNvSpPr>
            <a:spLocks noChangeArrowheads="1"/>
          </p:cNvSpPr>
          <p:nvPr/>
        </p:nvSpPr>
        <p:spPr bwMode="auto">
          <a:xfrm>
            <a:off x="1219200" y="3062761"/>
            <a:ext cx="17326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Conceptual </a:t>
            </a:r>
            <a:endParaRPr lang="en-US" sz="1200" dirty="0">
              <a:solidFill>
                <a:srgbClr val="0D1793"/>
              </a:solidFill>
            </a:endParaRPr>
          </a:p>
          <a:p>
            <a:r>
              <a:rPr lang="en-US" sz="1200" dirty="0">
                <a:solidFill>
                  <a:srgbClr val="0D1793"/>
                </a:solidFill>
              </a:rPr>
              <a:t>clarify, give examples</a:t>
            </a:r>
          </a:p>
          <a:p>
            <a:r>
              <a:rPr lang="en-US" sz="1200" dirty="0">
                <a:solidFill>
                  <a:srgbClr val="000000"/>
                </a:solidFill>
              </a:rPr>
              <a:t>(DOK Level 2)</a:t>
            </a:r>
          </a:p>
        </p:txBody>
      </p:sp>
      <p:sp>
        <p:nvSpPr>
          <p:cNvPr id="12322" name="Rectangle 34"/>
          <p:cNvSpPr>
            <a:spLocks noChangeArrowheads="1"/>
          </p:cNvSpPr>
          <p:nvPr/>
        </p:nvSpPr>
        <p:spPr bwMode="auto">
          <a:xfrm>
            <a:off x="1219200" y="3835874"/>
            <a:ext cx="17326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i="1" dirty="0">
                <a:solidFill>
                  <a:prstClr val="black"/>
                </a:solidFill>
              </a:rPr>
              <a:t>Factual</a:t>
            </a:r>
          </a:p>
          <a:p>
            <a:r>
              <a:rPr lang="en-US" sz="1200" dirty="0">
                <a:solidFill>
                  <a:srgbClr val="0D1793"/>
                </a:solidFill>
              </a:rPr>
              <a:t>recognize, recall, locate</a:t>
            </a:r>
          </a:p>
          <a:p>
            <a:r>
              <a:rPr lang="en-US" sz="1200" dirty="0">
                <a:solidFill>
                  <a:srgbClr val="000000"/>
                </a:solidFill>
              </a:rPr>
              <a:t>(DOK Level 1)</a:t>
            </a:r>
          </a:p>
        </p:txBody>
      </p:sp>
      <p:sp>
        <p:nvSpPr>
          <p:cNvPr id="12323" name="Rectangle 35"/>
          <p:cNvSpPr>
            <a:spLocks noChangeArrowheads="1"/>
          </p:cNvSpPr>
          <p:nvPr/>
        </p:nvSpPr>
        <p:spPr bwMode="auto">
          <a:xfrm>
            <a:off x="4266297" y="4751586"/>
            <a:ext cx="16573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b="1" u="sng" dirty="0">
                <a:solidFill>
                  <a:prstClr val="black"/>
                </a:solidFill>
              </a:rPr>
              <a:t>Performance</a:t>
            </a:r>
            <a:r>
              <a:rPr lang="en-US" dirty="0">
                <a:solidFill>
                  <a:prstClr val="black"/>
                </a:solidFill>
              </a:rPr>
              <a:t> </a:t>
            </a:r>
          </a:p>
        </p:txBody>
      </p:sp>
      <p:sp>
        <p:nvSpPr>
          <p:cNvPr id="12324" name="Rectangle 36"/>
          <p:cNvSpPr>
            <a:spLocks noChangeArrowheads="1"/>
          </p:cNvSpPr>
          <p:nvPr/>
        </p:nvSpPr>
        <p:spPr bwMode="auto">
          <a:xfrm>
            <a:off x="2894697" y="5047092"/>
            <a:ext cx="9144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dirty="0">
                <a:solidFill>
                  <a:srgbClr val="A50021"/>
                </a:solidFill>
              </a:rPr>
              <a:t>Use</a:t>
            </a:r>
          </a:p>
          <a:p>
            <a:pPr>
              <a:spcBef>
                <a:spcPct val="25000"/>
              </a:spcBef>
            </a:pPr>
            <a:r>
              <a:rPr lang="en-US" sz="1200" dirty="0">
                <a:solidFill>
                  <a:srgbClr val="A50021"/>
                </a:solidFill>
              </a:rPr>
              <a:t>one-step process to solve routine problems</a:t>
            </a:r>
          </a:p>
        </p:txBody>
      </p:sp>
      <p:sp>
        <p:nvSpPr>
          <p:cNvPr id="12325" name="Rectangle 37"/>
          <p:cNvSpPr>
            <a:spLocks noChangeArrowheads="1"/>
          </p:cNvSpPr>
          <p:nvPr/>
        </p:nvSpPr>
        <p:spPr bwMode="auto">
          <a:xfrm>
            <a:off x="3866247" y="5047092"/>
            <a:ext cx="97155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b="1" dirty="0">
                <a:solidFill>
                  <a:srgbClr val="A50021"/>
                </a:solidFill>
              </a:rPr>
              <a:t>Apply</a:t>
            </a:r>
          </a:p>
          <a:p>
            <a:pPr>
              <a:spcBef>
                <a:spcPct val="25000"/>
              </a:spcBef>
            </a:pPr>
            <a:r>
              <a:rPr lang="en-US" sz="1200" dirty="0">
                <a:solidFill>
                  <a:srgbClr val="A50021"/>
                </a:solidFill>
              </a:rPr>
              <a:t>multiple step process to solve routine problems </a:t>
            </a:r>
          </a:p>
        </p:txBody>
      </p:sp>
      <p:sp>
        <p:nvSpPr>
          <p:cNvPr id="12326" name="Rectangle 38"/>
          <p:cNvSpPr>
            <a:spLocks noChangeArrowheads="1"/>
          </p:cNvSpPr>
          <p:nvPr/>
        </p:nvSpPr>
        <p:spPr bwMode="auto">
          <a:xfrm>
            <a:off x="5071324" y="5139425"/>
            <a:ext cx="10287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spcBef>
                <a:spcPct val="25000"/>
              </a:spcBef>
            </a:pPr>
            <a:r>
              <a:rPr lang="en-US" sz="1200" b="1" dirty="0">
                <a:solidFill>
                  <a:srgbClr val="A50021"/>
                </a:solidFill>
              </a:rPr>
              <a:t>Solve</a:t>
            </a:r>
          </a:p>
          <a:p>
            <a:pPr>
              <a:spcBef>
                <a:spcPct val="25000"/>
              </a:spcBef>
            </a:pPr>
            <a:r>
              <a:rPr lang="en-US" sz="1200" dirty="0">
                <a:solidFill>
                  <a:srgbClr val="A50021"/>
                </a:solidFill>
              </a:rPr>
              <a:t>non-routine problems using a sequence of steps</a:t>
            </a:r>
          </a:p>
        </p:txBody>
      </p:sp>
      <p:sp>
        <p:nvSpPr>
          <p:cNvPr id="12327" name="Rectangle 39"/>
          <p:cNvSpPr>
            <a:spLocks noChangeArrowheads="1"/>
          </p:cNvSpPr>
          <p:nvPr/>
        </p:nvSpPr>
        <p:spPr bwMode="auto">
          <a:xfrm>
            <a:off x="6166534" y="5084273"/>
            <a:ext cx="1271588"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ct val="25000"/>
              </a:spcBef>
            </a:pPr>
            <a:r>
              <a:rPr lang="en-US" sz="1200" b="1" dirty="0">
                <a:solidFill>
                  <a:srgbClr val="A50021"/>
                </a:solidFill>
              </a:rPr>
              <a:t>Create</a:t>
            </a:r>
          </a:p>
          <a:p>
            <a:pPr>
              <a:spcBef>
                <a:spcPct val="25000"/>
              </a:spcBef>
            </a:pPr>
            <a:r>
              <a:rPr lang="en-US" sz="1200" dirty="0">
                <a:solidFill>
                  <a:srgbClr val="A50021"/>
                </a:solidFill>
              </a:rPr>
              <a:t>solutions to non-routine real world complex problems using multiple steps and sources</a:t>
            </a:r>
          </a:p>
        </p:txBody>
      </p:sp>
      <p:sp>
        <p:nvSpPr>
          <p:cNvPr id="12329" name="AutoShape 44">
            <a:hlinkClick r:id="rId3" action="ppaction://hlinkfile" highlightClick="1"/>
          </p:cNvPr>
          <p:cNvSpPr>
            <a:spLocks noChangeArrowheads="1"/>
          </p:cNvSpPr>
          <p:nvPr/>
        </p:nvSpPr>
        <p:spPr bwMode="auto">
          <a:xfrm>
            <a:off x="5887928" y="1276268"/>
            <a:ext cx="914400" cy="838200"/>
          </a:xfrm>
          <a:prstGeom prst="actionButtonMovi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prstClr val="black"/>
              </a:solidFill>
            </a:endParaRPr>
          </a:p>
        </p:txBody>
      </p:sp>
      <p:sp>
        <p:nvSpPr>
          <p:cNvPr id="2" name="TextBox 1"/>
          <p:cNvSpPr txBox="1"/>
          <p:nvPr/>
        </p:nvSpPr>
        <p:spPr>
          <a:xfrm>
            <a:off x="3003577" y="3158190"/>
            <a:ext cx="2118327" cy="1569660"/>
          </a:xfrm>
          <a:prstGeom prst="rect">
            <a:avLst/>
          </a:prstGeom>
          <a:solidFill>
            <a:schemeClr val="bg2"/>
          </a:solidFill>
        </p:spPr>
        <p:txBody>
          <a:bodyPr wrap="square" rtlCol="0">
            <a:spAutoFit/>
          </a:bodyPr>
          <a:lstStyle/>
          <a:p>
            <a:r>
              <a:rPr lang="en-US" sz="2400" dirty="0" smtClean="0">
                <a:solidFill>
                  <a:prstClr val="black"/>
                </a:solidFill>
              </a:rPr>
              <a:t>List 5 basic ingredients used in a baking product</a:t>
            </a:r>
            <a:endParaRPr lang="en-US" sz="2400" dirty="0">
              <a:solidFill>
                <a:prstClr val="black"/>
              </a:solidFill>
            </a:endParaRPr>
          </a:p>
        </p:txBody>
      </p:sp>
      <p:sp>
        <p:nvSpPr>
          <p:cNvPr id="4" name="TextBox 3"/>
          <p:cNvSpPr txBox="1"/>
          <p:nvPr/>
        </p:nvSpPr>
        <p:spPr>
          <a:xfrm>
            <a:off x="5165424" y="3062761"/>
            <a:ext cx="2454576" cy="1631216"/>
          </a:xfrm>
          <a:prstGeom prst="rect">
            <a:avLst/>
          </a:prstGeom>
          <a:solidFill>
            <a:schemeClr val="accent1">
              <a:lumMod val="20000"/>
              <a:lumOff val="80000"/>
            </a:schemeClr>
          </a:solidFill>
          <a:ln>
            <a:noFill/>
          </a:ln>
        </p:spPr>
        <p:txBody>
          <a:bodyPr wrap="square" rtlCol="0">
            <a:spAutoFit/>
          </a:bodyPr>
          <a:lstStyle/>
          <a:p>
            <a:r>
              <a:rPr lang="en-US" sz="2000" dirty="0" smtClean="0">
                <a:solidFill>
                  <a:prstClr val="black"/>
                </a:solidFill>
              </a:rPr>
              <a:t>Illustrate each ingredient  and find a magazine picture or recipe with that ingredient in it.</a:t>
            </a:r>
            <a:endParaRPr lang="en-US" sz="2000" dirty="0">
              <a:solidFill>
                <a:prstClr val="black"/>
              </a:solidFill>
            </a:endParaRPr>
          </a:p>
        </p:txBody>
      </p:sp>
      <p:sp>
        <p:nvSpPr>
          <p:cNvPr id="18" name="TextBox 17"/>
          <p:cNvSpPr txBox="1"/>
          <p:nvPr/>
        </p:nvSpPr>
        <p:spPr>
          <a:xfrm>
            <a:off x="2971800" y="1219198"/>
            <a:ext cx="2133600" cy="1938992"/>
          </a:xfrm>
          <a:prstGeom prst="rect">
            <a:avLst/>
          </a:prstGeom>
          <a:solidFill>
            <a:schemeClr val="accent1">
              <a:lumMod val="40000"/>
              <a:lumOff val="60000"/>
            </a:schemeClr>
          </a:solidFill>
        </p:spPr>
        <p:txBody>
          <a:bodyPr wrap="square" rtlCol="0">
            <a:spAutoFit/>
          </a:bodyPr>
          <a:lstStyle/>
          <a:p>
            <a:r>
              <a:rPr lang="en-US" sz="2400" dirty="0" smtClean="0">
                <a:solidFill>
                  <a:prstClr val="black"/>
                </a:solidFill>
              </a:rPr>
              <a:t>Describe the reaction of using to much and too little of each ingredient</a:t>
            </a:r>
            <a:endParaRPr lang="en-US" sz="2400" dirty="0">
              <a:solidFill>
                <a:prstClr val="black"/>
              </a:solidFill>
            </a:endParaRPr>
          </a:p>
        </p:txBody>
      </p:sp>
      <p:sp>
        <p:nvSpPr>
          <p:cNvPr id="19" name="TextBox 18"/>
          <p:cNvSpPr txBox="1"/>
          <p:nvPr/>
        </p:nvSpPr>
        <p:spPr>
          <a:xfrm>
            <a:off x="5144320" y="1240634"/>
            <a:ext cx="2475680" cy="1815882"/>
          </a:xfrm>
          <a:prstGeom prst="rect">
            <a:avLst/>
          </a:prstGeom>
          <a:solidFill>
            <a:srgbClr val="00B0F0"/>
          </a:solidFill>
        </p:spPr>
        <p:txBody>
          <a:bodyPr wrap="square" rtlCol="0">
            <a:spAutoFit/>
          </a:bodyPr>
          <a:lstStyle/>
          <a:p>
            <a:r>
              <a:rPr lang="en-US" sz="1600" b="1" dirty="0" smtClean="0">
                <a:solidFill>
                  <a:prstClr val="white"/>
                </a:solidFill>
              </a:rPr>
              <a:t>In Kitchen lab make ½ recipe of chocolate chip cookies the correct recipe and ½ recipe with too little or too much of ONE ingredient. Compare results visually and flavor.</a:t>
            </a:r>
          </a:p>
        </p:txBody>
      </p:sp>
    </p:spTree>
    <p:extLst>
      <p:ext uri="{BB962C8B-B14F-4D97-AF65-F5344CB8AC3E}">
        <p14:creationId xmlns:p14="http://schemas.microsoft.com/office/powerpoint/2010/main" val="929986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dirty="0"/>
              <a:t>Integration with Common Core State </a:t>
            </a:r>
            <a:r>
              <a:rPr lang="en-US" dirty="0" smtClean="0"/>
              <a:t>Standards</a:t>
            </a:r>
            <a:endParaRPr lang="en-US" dirty="0"/>
          </a:p>
        </p:txBody>
      </p:sp>
      <p:sp>
        <p:nvSpPr>
          <p:cNvPr id="4" name="Subtitle 3"/>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a:xfrm>
            <a:off x="-152400" y="6260371"/>
            <a:ext cx="609600" cy="587119"/>
          </a:xfrm>
        </p:spPr>
        <p:txBody>
          <a:bodyPr/>
          <a:lstStyle/>
          <a:p>
            <a:fld id="{6C2A79DE-5516-410A-8EF5-1C73BCB8CF2A}" type="slidenum">
              <a:rPr lang="en-US" sz="1600" smtClean="0"/>
              <a:pPr/>
              <a:t>41</a:t>
            </a:fld>
            <a:endParaRPr lang="en-US" sz="1600" dirty="0"/>
          </a:p>
        </p:txBody>
      </p:sp>
    </p:spTree>
    <p:extLst>
      <p:ext uri="{BB962C8B-B14F-4D97-AF65-F5344CB8AC3E}">
        <p14:creationId xmlns:p14="http://schemas.microsoft.com/office/powerpoint/2010/main" val="5390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8229600" cy="1143000"/>
          </a:xfrm>
        </p:spPr>
        <p:txBody>
          <a:bodyPr/>
          <a:lstStyle/>
          <a:p>
            <a:pPr algn="ctr"/>
            <a:r>
              <a:rPr lang="en-US" dirty="0"/>
              <a:t>CTE Standards Continuum</a:t>
            </a:r>
          </a:p>
        </p:txBody>
      </p:sp>
      <p:graphicFrame>
        <p:nvGraphicFramePr>
          <p:cNvPr id="7" name="Content Placeholder 4"/>
          <p:cNvGraphicFramePr>
            <a:graphicFrameLocks noGrp="1"/>
          </p:cNvGraphicFramePr>
          <p:nvPr>
            <p:ph idx="4294967295"/>
            <p:extLst>
              <p:ext uri="{D42A27DB-BD31-4B8C-83A1-F6EECF244321}">
                <p14:modId xmlns:p14="http://schemas.microsoft.com/office/powerpoint/2010/main" val="3695355807"/>
              </p:ext>
            </p:extLst>
          </p:nvPr>
        </p:nvGraphicFramePr>
        <p:xfrm>
          <a:off x="381000" y="1371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36496" y="6519446"/>
            <a:ext cx="444352" cy="338554"/>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2A79DE-5516-410A-8EF5-1C73BCB8CF2A}" type="slidenum">
              <a:rPr lang="en-US" sz="1600">
                <a:solidFill>
                  <a:prstClr val="white"/>
                </a:solidFill>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lang="en-US" dirty="0"/>
          </a:p>
        </p:txBody>
      </p:sp>
    </p:spTree>
    <p:extLst>
      <p:ext uri="{BB962C8B-B14F-4D97-AF65-F5344CB8AC3E}">
        <p14:creationId xmlns:p14="http://schemas.microsoft.com/office/powerpoint/2010/main" val="2564932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a:pPr>
            <a:r>
              <a:rPr lang="en-US" sz="2400" dirty="0" smtClean="0"/>
              <a:t>Apply appropriate technical skills and academic knowledge</a:t>
            </a:r>
          </a:p>
          <a:p>
            <a:pPr marL="624078" indent="-514350">
              <a:buFont typeface="+mj-lt"/>
              <a:buAutoNum type="arabicPeriod"/>
            </a:pPr>
            <a:r>
              <a:rPr lang="en-US" sz="2400" dirty="0" smtClean="0"/>
              <a:t>Communicate clearly, effectively, and with reason</a:t>
            </a:r>
          </a:p>
          <a:p>
            <a:pPr marL="624078" indent="-514350">
              <a:buFont typeface="+mj-lt"/>
              <a:buAutoNum type="arabicPeriod"/>
            </a:pPr>
            <a:r>
              <a:rPr lang="en-US" sz="2400" dirty="0" smtClean="0"/>
              <a:t>Develop an education and career plan aligned to personal goals</a:t>
            </a:r>
          </a:p>
          <a:p>
            <a:pPr marL="624078" indent="-514350">
              <a:buFont typeface="+mj-lt"/>
              <a:buAutoNum type="arabicPeriod"/>
            </a:pPr>
            <a:r>
              <a:rPr lang="en-US" sz="2400" dirty="0" smtClean="0"/>
              <a:t>Apply technology to enhance productivity</a:t>
            </a:r>
          </a:p>
          <a:p>
            <a:pPr marL="624078" indent="-514350">
              <a:buFont typeface="+mj-lt"/>
              <a:buAutoNum type="arabicPeriod"/>
            </a:pPr>
            <a:r>
              <a:rPr lang="en-US" sz="2400" dirty="0" smtClean="0"/>
              <a:t>Utilize critical thinking to make sense of problems and persevere in solving them</a:t>
            </a:r>
          </a:p>
          <a:p>
            <a:pPr marL="624078" indent="-514350">
              <a:buFont typeface="+mj-lt"/>
              <a:buAutoNum type="arabicPeriod"/>
            </a:pPr>
            <a:r>
              <a:rPr lang="en-US" sz="2400" dirty="0" smtClean="0"/>
              <a:t>Practice personal health and understand financial literacy</a:t>
            </a:r>
            <a:endParaRPr lang="en-US" sz="2400" dirty="0"/>
          </a:p>
        </p:txBody>
      </p:sp>
      <p:sp>
        <p:nvSpPr>
          <p:cNvPr id="3" name="Slide Number Placeholder 2"/>
          <p:cNvSpPr>
            <a:spLocks noGrp="1"/>
          </p:cNvSpPr>
          <p:nvPr>
            <p:ph type="sldNum" sz="quarter" idx="12"/>
          </p:nvPr>
        </p:nvSpPr>
        <p:spPr>
          <a:xfrm>
            <a:off x="-228600" y="6341706"/>
            <a:ext cx="685800" cy="516294"/>
          </a:xfrm>
        </p:spPr>
        <p:txBody>
          <a:bodyPr/>
          <a:lstStyle/>
          <a:p>
            <a:fld id="{6C2A79DE-5516-410A-8EF5-1C73BCB8CF2A}" type="slidenum">
              <a:rPr lang="en-US" smtClean="0"/>
              <a:pPr/>
              <a:t>43</a:t>
            </a:fld>
            <a:endParaRPr lang="en-US" dirty="0"/>
          </a:p>
        </p:txBody>
      </p:sp>
      <p:sp>
        <p:nvSpPr>
          <p:cNvPr id="4" name="Title 3"/>
          <p:cNvSpPr>
            <a:spLocks noGrp="1"/>
          </p:cNvSpPr>
          <p:nvPr>
            <p:ph type="title"/>
          </p:nvPr>
        </p:nvSpPr>
        <p:spPr/>
        <p:txBody>
          <a:bodyPr>
            <a:normAutofit fontScale="90000"/>
          </a:bodyPr>
          <a:lstStyle/>
          <a:p>
            <a:pPr algn="ctr"/>
            <a:r>
              <a:rPr lang="en-US" dirty="0" smtClean="0"/>
              <a:t>Standards for </a:t>
            </a:r>
            <a:br>
              <a:rPr lang="en-US" dirty="0" smtClean="0"/>
            </a:br>
            <a:r>
              <a:rPr lang="en-US" dirty="0" smtClean="0"/>
              <a:t>Career Ready Practice</a:t>
            </a:r>
            <a:endParaRPr lang="en-US" dirty="0"/>
          </a:p>
        </p:txBody>
      </p:sp>
    </p:spTree>
    <p:extLst>
      <p:ext uri="{BB962C8B-B14F-4D97-AF65-F5344CB8AC3E}">
        <p14:creationId xmlns:p14="http://schemas.microsoft.com/office/powerpoint/2010/main" val="209185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7"/>
            </a:pPr>
            <a:r>
              <a:rPr lang="en-US" sz="2400" dirty="0" smtClean="0"/>
              <a:t>Act as a responsible citizen in the workplace and the community</a:t>
            </a:r>
          </a:p>
          <a:p>
            <a:pPr marL="624078" indent="-514350">
              <a:buFont typeface="+mj-lt"/>
              <a:buAutoNum type="arabicPeriod" startAt="7"/>
            </a:pPr>
            <a:r>
              <a:rPr lang="en-US" sz="2400" dirty="0" smtClean="0"/>
              <a:t>Model integrity, ethical leadership, and effective management</a:t>
            </a:r>
          </a:p>
          <a:p>
            <a:pPr marL="624078" indent="-514350">
              <a:buFont typeface="+mj-lt"/>
              <a:buAutoNum type="arabicPeriod" startAt="7"/>
            </a:pPr>
            <a:r>
              <a:rPr lang="en-US" sz="2400" dirty="0" smtClean="0"/>
              <a:t>Work productively in teams while using cultural/global competence</a:t>
            </a:r>
          </a:p>
          <a:p>
            <a:pPr marL="624078" indent="-514350">
              <a:buFont typeface="+mj-lt"/>
              <a:buAutoNum type="arabicPeriod" startAt="7"/>
            </a:pPr>
            <a:r>
              <a:rPr lang="en-US" sz="2400" dirty="0" smtClean="0"/>
              <a:t>Demonstrate creativity and innovation</a:t>
            </a:r>
          </a:p>
          <a:p>
            <a:pPr marL="624078" indent="-514350">
              <a:buFont typeface="+mj-lt"/>
              <a:buAutoNum type="arabicPeriod" startAt="7"/>
            </a:pPr>
            <a:r>
              <a:rPr lang="en-US" sz="2400" dirty="0" smtClean="0"/>
              <a:t>Employ valid and reliable research strategies</a:t>
            </a:r>
          </a:p>
          <a:p>
            <a:pPr marL="624078" indent="-514350">
              <a:buFont typeface="+mj-lt"/>
              <a:buAutoNum type="arabicPeriod" startAt="7"/>
            </a:pPr>
            <a:r>
              <a:rPr lang="en-US" sz="2400" dirty="0" smtClean="0"/>
              <a:t>Understand the environmental, social, and economic impacts of decisions</a:t>
            </a:r>
            <a:endParaRPr lang="en-US" sz="2400" dirty="0"/>
          </a:p>
        </p:txBody>
      </p:sp>
      <p:sp>
        <p:nvSpPr>
          <p:cNvPr id="3" name="Slide Number Placeholder 2"/>
          <p:cNvSpPr>
            <a:spLocks noGrp="1"/>
          </p:cNvSpPr>
          <p:nvPr>
            <p:ph type="sldNum" sz="quarter" idx="12"/>
          </p:nvPr>
        </p:nvSpPr>
        <p:spPr>
          <a:xfrm>
            <a:off x="-228600" y="6346961"/>
            <a:ext cx="685800" cy="516294"/>
          </a:xfrm>
        </p:spPr>
        <p:txBody>
          <a:bodyPr/>
          <a:lstStyle/>
          <a:p>
            <a:fld id="{6C2A79DE-5516-410A-8EF5-1C73BCB8CF2A}" type="slidenum">
              <a:rPr lang="en-US" smtClean="0"/>
              <a:pPr/>
              <a:t>44</a:t>
            </a:fld>
            <a:endParaRPr lang="en-US" dirty="0"/>
          </a:p>
        </p:txBody>
      </p:sp>
      <p:sp>
        <p:nvSpPr>
          <p:cNvPr id="4" name="Title 3"/>
          <p:cNvSpPr>
            <a:spLocks noGrp="1"/>
          </p:cNvSpPr>
          <p:nvPr>
            <p:ph type="title"/>
          </p:nvPr>
        </p:nvSpPr>
        <p:spPr>
          <a:xfrm>
            <a:off x="0" y="274638"/>
            <a:ext cx="9144000" cy="1143000"/>
          </a:xfrm>
        </p:spPr>
        <p:txBody>
          <a:bodyPr>
            <a:normAutofit fontScale="90000"/>
          </a:bodyPr>
          <a:lstStyle/>
          <a:p>
            <a:pPr algn="ctr"/>
            <a:r>
              <a:rPr lang="en-US" dirty="0" smtClean="0"/>
              <a:t>Standards for Career Ready Practice </a:t>
            </a:r>
            <a:r>
              <a:rPr lang="en-US" sz="2000" dirty="0" smtClean="0"/>
              <a:t>(continued)</a:t>
            </a:r>
            <a:endParaRPr lang="en-US" sz="5400" dirty="0"/>
          </a:p>
        </p:txBody>
      </p:sp>
    </p:spTree>
    <p:extLst>
      <p:ext uri="{BB962C8B-B14F-4D97-AF65-F5344CB8AC3E}">
        <p14:creationId xmlns:p14="http://schemas.microsoft.com/office/powerpoint/2010/main" val="268050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Unwrapping the HECT CTE Standards Resources</a:t>
            </a:r>
            <a:endParaRPr lang="en-US" dirty="0" smtClean="0">
              <a:hlinkClick r:id="rId3"/>
            </a:endParaRPr>
          </a:p>
          <a:p>
            <a:endParaRPr lang="en-US" dirty="0">
              <a:hlinkClick r:id="rId3"/>
            </a:endParaRPr>
          </a:p>
          <a:p>
            <a:r>
              <a:rPr lang="en-US" dirty="0" smtClean="0">
                <a:hlinkClick r:id="rId3"/>
              </a:rPr>
              <a:t>http</a:t>
            </a:r>
            <a:r>
              <a:rPr lang="en-US" dirty="0">
                <a:hlinkClick r:id="rId3"/>
              </a:rPr>
              <a:t>://</a:t>
            </a:r>
            <a:r>
              <a:rPr lang="en-US" dirty="0" smtClean="0">
                <a:hlinkClick r:id="rId3"/>
              </a:rPr>
              <a:t>www.hect.org/workshopstandards.php</a:t>
            </a:r>
            <a:endParaRPr lang="en-US" dirty="0" smtClean="0"/>
          </a:p>
          <a:p>
            <a:endParaRPr lang="en-US" dirty="0"/>
          </a:p>
        </p:txBody>
      </p:sp>
      <p:sp>
        <p:nvSpPr>
          <p:cNvPr id="3" name="Slide Number Placeholder 2"/>
          <p:cNvSpPr>
            <a:spLocks noGrp="1"/>
          </p:cNvSpPr>
          <p:nvPr>
            <p:ph type="sldNum" sz="quarter" idx="12"/>
          </p:nvPr>
        </p:nvSpPr>
        <p:spPr/>
        <p:txBody>
          <a:bodyPr/>
          <a:lstStyle/>
          <a:p>
            <a:fld id="{6C2A79DE-5516-410A-8EF5-1C73BCB8CF2A}" type="slidenum">
              <a:rPr lang="en-US" smtClean="0"/>
              <a:pPr/>
              <a:t>45</a:t>
            </a:fld>
            <a:endParaRPr lang="en-US" dirty="0"/>
          </a:p>
        </p:txBody>
      </p:sp>
      <p:sp>
        <p:nvSpPr>
          <p:cNvPr id="4" name="Title 3"/>
          <p:cNvSpPr>
            <a:spLocks noGrp="1"/>
          </p:cNvSpPr>
          <p:nvPr>
            <p:ph type="title"/>
          </p:nvPr>
        </p:nvSpPr>
        <p:spPr/>
        <p:txBody>
          <a:bodyPr/>
          <a:lstStyle/>
          <a:p>
            <a:r>
              <a:rPr lang="en-US" dirty="0" smtClean="0"/>
              <a:t>HECT Standards Resources</a:t>
            </a:r>
            <a:endParaRPr lang="en-US" dirty="0"/>
          </a:p>
        </p:txBody>
      </p:sp>
    </p:spTree>
    <p:extLst>
      <p:ext uri="{BB962C8B-B14F-4D97-AF65-F5344CB8AC3E}">
        <p14:creationId xmlns:p14="http://schemas.microsoft.com/office/powerpoint/2010/main" val="328636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2667001"/>
          </a:xfrm>
        </p:spPr>
        <p:txBody>
          <a:bodyPr>
            <a:normAutofit/>
          </a:bodyPr>
          <a:lstStyle/>
          <a:p>
            <a:pPr marL="109728" indent="0">
              <a:buNone/>
            </a:pPr>
            <a:r>
              <a:rPr lang="en-US" dirty="0" smtClean="0"/>
              <a:t>  </a:t>
            </a:r>
          </a:p>
          <a:p>
            <a:pPr marL="109728" indent="0">
              <a:buNone/>
            </a:pPr>
            <a:endParaRPr lang="en-US" dirty="0"/>
          </a:p>
          <a:p>
            <a:pPr marL="109728" indent="0" algn="ctr">
              <a:buNone/>
            </a:pPr>
            <a:endParaRPr lang="en-US" dirty="0" smtClean="0"/>
          </a:p>
          <a:p>
            <a:pPr marL="109728" indent="0" algn="ctr">
              <a:buNone/>
            </a:pPr>
            <a:r>
              <a:rPr lang="en-US" dirty="0" smtClean="0"/>
              <a:t>      </a:t>
            </a:r>
            <a:r>
              <a:rPr lang="en-US" sz="3200" dirty="0" smtClean="0"/>
              <a:t>Thank you for your participation!</a:t>
            </a:r>
            <a:endParaRPr lang="en-US" sz="3200" dirty="0"/>
          </a:p>
        </p:txBody>
      </p:sp>
      <p:sp>
        <p:nvSpPr>
          <p:cNvPr id="3" name="Slide Number Placeholder 2"/>
          <p:cNvSpPr>
            <a:spLocks noGrp="1"/>
          </p:cNvSpPr>
          <p:nvPr>
            <p:ph type="sldNum" sz="quarter" idx="12"/>
          </p:nvPr>
        </p:nvSpPr>
        <p:spPr>
          <a:xfrm>
            <a:off x="-228600" y="6341706"/>
            <a:ext cx="685800" cy="516294"/>
          </a:xfrm>
        </p:spPr>
        <p:txBody>
          <a:bodyPr/>
          <a:lstStyle/>
          <a:p>
            <a:fld id="{6C2A79DE-5516-410A-8EF5-1C73BCB8CF2A}" type="slidenum">
              <a:rPr lang="en-US" smtClean="0"/>
              <a:pPr/>
              <a:t>46</a:t>
            </a:fld>
            <a:endParaRPr lang="en-US" dirty="0"/>
          </a:p>
        </p:txBody>
      </p:sp>
      <p:sp>
        <p:nvSpPr>
          <p:cNvPr id="4" name="Title 3"/>
          <p:cNvSpPr>
            <a:spLocks noGrp="1"/>
          </p:cNvSpPr>
          <p:nvPr>
            <p:ph type="title"/>
          </p:nvPr>
        </p:nvSpPr>
        <p:spPr>
          <a:xfrm>
            <a:off x="0" y="1447800"/>
            <a:ext cx="9144000" cy="1143000"/>
          </a:xfrm>
        </p:spPr>
        <p:txBody>
          <a:bodyPr/>
          <a:lstStyle/>
          <a:p>
            <a:pPr algn="ctr"/>
            <a:r>
              <a:rPr lang="en-US" dirty="0" smtClean="0"/>
              <a:t>Questions or comments?</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349623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45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457200" y="277813"/>
            <a:ext cx="8229600" cy="1931987"/>
          </a:xfrm>
        </p:spPr>
        <p:txBody>
          <a:bodyPr/>
          <a:lstStyle/>
          <a:p>
            <a:pPr eaLnBrk="1" hangingPunct="1">
              <a:defRPr/>
            </a:pPr>
            <a:r>
              <a:rPr lang="en-US" smtClean="0"/>
              <a:t>HECT Standards </a:t>
            </a:r>
            <a:br>
              <a:rPr lang="en-US" smtClean="0"/>
            </a:br>
            <a:r>
              <a:rPr lang="en-US" smtClean="0"/>
              <a:t>Found in 3 Industry Sectors</a:t>
            </a:r>
          </a:p>
        </p:txBody>
      </p:sp>
      <p:sp>
        <p:nvSpPr>
          <p:cNvPr id="152579" name="Rectangle 3"/>
          <p:cNvSpPr>
            <a:spLocks noGrp="1" noChangeArrowheads="1"/>
          </p:cNvSpPr>
          <p:nvPr>
            <p:ph type="body" idx="1"/>
          </p:nvPr>
        </p:nvSpPr>
        <p:spPr>
          <a:xfrm>
            <a:off x="457200" y="2209800"/>
            <a:ext cx="8229600" cy="3692525"/>
          </a:xfrm>
        </p:spPr>
        <p:txBody>
          <a:bodyPr/>
          <a:lstStyle/>
          <a:p>
            <a:pPr eaLnBrk="1" hangingPunct="1">
              <a:spcBef>
                <a:spcPct val="25000"/>
              </a:spcBef>
              <a:defRPr/>
            </a:pPr>
            <a:r>
              <a:rPr lang="en-US" sz="3600" smtClean="0"/>
              <a:t>Education, Child Development, </a:t>
            </a:r>
            <a:br>
              <a:rPr lang="en-US" sz="3600" smtClean="0"/>
            </a:br>
            <a:r>
              <a:rPr lang="en-US" sz="3600" smtClean="0"/>
              <a:t>&amp; Family Services</a:t>
            </a:r>
          </a:p>
          <a:p>
            <a:pPr eaLnBrk="1" hangingPunct="1">
              <a:spcBef>
                <a:spcPct val="25000"/>
              </a:spcBef>
              <a:defRPr/>
            </a:pPr>
            <a:r>
              <a:rPr lang="en-US" sz="3600" smtClean="0"/>
              <a:t>Fashion and Interior Design</a:t>
            </a:r>
          </a:p>
          <a:p>
            <a:pPr eaLnBrk="1" hangingPunct="1">
              <a:spcBef>
                <a:spcPct val="25000"/>
              </a:spcBef>
              <a:defRPr/>
            </a:pPr>
            <a:r>
              <a:rPr lang="en-US" sz="3600" smtClean="0"/>
              <a:t>Hospitality, Tourism, </a:t>
            </a:r>
            <a:br>
              <a:rPr lang="en-US" sz="3600" smtClean="0"/>
            </a:br>
            <a:r>
              <a:rPr lang="en-US" sz="3600" smtClean="0"/>
              <a:t>&amp; Recreation</a:t>
            </a:r>
          </a:p>
        </p:txBody>
      </p:sp>
    </p:spTree>
    <p:extLst>
      <p:ext uri="{BB962C8B-B14F-4D97-AF65-F5344CB8AC3E}">
        <p14:creationId xmlns:p14="http://schemas.microsoft.com/office/powerpoint/2010/main" val="1661640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p:cTn id="7" dur="500" fill="hold"/>
                                        <p:tgtEl>
                                          <p:spTgt spid="152578"/>
                                        </p:tgtEl>
                                        <p:attrNameLst>
                                          <p:attrName>ppt_w</p:attrName>
                                        </p:attrNameLst>
                                      </p:cBhvr>
                                      <p:tavLst>
                                        <p:tav tm="0">
                                          <p:val>
                                            <p:fltVal val="0"/>
                                          </p:val>
                                        </p:tav>
                                        <p:tav tm="100000">
                                          <p:val>
                                            <p:strVal val="#ppt_w"/>
                                          </p:val>
                                        </p:tav>
                                      </p:tavLst>
                                    </p:anim>
                                    <p:anim calcmode="lin" valueType="num">
                                      <p:cBhvr>
                                        <p:cTn id="8" dur="500" fill="hold"/>
                                        <p:tgtEl>
                                          <p:spTgt spid="152578"/>
                                        </p:tgtEl>
                                        <p:attrNameLst>
                                          <p:attrName>ppt_h</p:attrName>
                                        </p:attrNameLst>
                                      </p:cBhvr>
                                      <p:tavLst>
                                        <p:tav tm="0">
                                          <p:val>
                                            <p:fltVal val="0"/>
                                          </p:val>
                                        </p:tav>
                                        <p:tav tm="100000">
                                          <p:val>
                                            <p:strVal val="#ppt_h"/>
                                          </p:val>
                                        </p:tav>
                                      </p:tavLst>
                                    </p:anim>
                                    <p:animEffect transition="in" filter="fade">
                                      <p:cBhvr>
                                        <p:cTn id="9" dur="500"/>
                                        <p:tgtEl>
                                          <p:spTgt spid="1525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52579">
                                            <p:txEl>
                                              <p:pRg st="0" end="0"/>
                                            </p:txEl>
                                          </p:spTgt>
                                        </p:tgtEl>
                                        <p:attrNameLst>
                                          <p:attrName>style.visibility</p:attrName>
                                        </p:attrNameLst>
                                      </p:cBhvr>
                                      <p:to>
                                        <p:strVal val="visible"/>
                                      </p:to>
                                    </p:set>
                                    <p:animEffect transition="in" filter="fade">
                                      <p:cBhvr>
                                        <p:cTn id="14" dur="1000">
                                          <p:stCondLst>
                                            <p:cond delay="0"/>
                                          </p:stCondLst>
                                        </p:cTn>
                                        <p:tgtEl>
                                          <p:spTgt spid="15257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2579">
                                            <p:txEl>
                                              <p:pRg st="1" end="1"/>
                                            </p:txEl>
                                          </p:spTgt>
                                        </p:tgtEl>
                                        <p:attrNameLst>
                                          <p:attrName>style.visibility</p:attrName>
                                        </p:attrNameLst>
                                      </p:cBhvr>
                                      <p:to>
                                        <p:strVal val="visible"/>
                                      </p:to>
                                    </p:set>
                                    <p:animEffect transition="in" filter="fade">
                                      <p:cBhvr>
                                        <p:cTn id="19" dur="1000">
                                          <p:stCondLst>
                                            <p:cond delay="0"/>
                                          </p:stCondLst>
                                        </p:cTn>
                                        <p:tgtEl>
                                          <p:spTgt spid="15257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2579">
                                            <p:txEl>
                                              <p:pRg st="2" end="2"/>
                                            </p:txEl>
                                          </p:spTgt>
                                        </p:tgtEl>
                                        <p:attrNameLst>
                                          <p:attrName>style.visibility</p:attrName>
                                        </p:attrNameLst>
                                      </p:cBhvr>
                                      <p:to>
                                        <p:strVal val="visible"/>
                                      </p:to>
                                    </p:set>
                                    <p:animEffect transition="in" filter="fade">
                                      <p:cBhvr>
                                        <p:cTn id="24" dur="1000">
                                          <p:stCondLst>
                                            <p:cond delay="0"/>
                                          </p:stCondLst>
                                        </p:cTn>
                                        <p:tgtEl>
                                          <p:spTgt spid="152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685800"/>
            <a:ext cx="8229600" cy="1828800"/>
          </a:xfrm>
        </p:spPr>
        <p:txBody>
          <a:bodyPr/>
          <a:lstStyle/>
          <a:p>
            <a:pPr eaLnBrk="1" hangingPunct="1">
              <a:defRPr/>
            </a:pPr>
            <a:r>
              <a:rPr lang="en-US" dirty="0" smtClean="0"/>
              <a:t>HECT Standards Developed for</a:t>
            </a:r>
          </a:p>
        </p:txBody>
      </p:sp>
      <p:sp>
        <p:nvSpPr>
          <p:cNvPr id="153603" name="Rectangle 3"/>
          <p:cNvSpPr>
            <a:spLocks noGrp="1" noChangeArrowheads="1"/>
          </p:cNvSpPr>
          <p:nvPr>
            <p:ph type="body" idx="1"/>
          </p:nvPr>
        </p:nvSpPr>
        <p:spPr>
          <a:xfrm>
            <a:off x="457200" y="2514600"/>
            <a:ext cx="8458200" cy="3616325"/>
          </a:xfrm>
        </p:spPr>
        <p:txBody>
          <a:bodyPr/>
          <a:lstStyle/>
          <a:p>
            <a:pPr eaLnBrk="1" hangingPunct="1">
              <a:spcBef>
                <a:spcPct val="25000"/>
              </a:spcBef>
              <a:defRPr/>
            </a:pPr>
            <a:r>
              <a:rPr lang="en-US" sz="3600" smtClean="0"/>
              <a:t>Consumer &amp; Family Studies (CFS)</a:t>
            </a:r>
          </a:p>
          <a:p>
            <a:pPr lvl="1" eaLnBrk="1" hangingPunct="1">
              <a:spcBef>
                <a:spcPct val="25000"/>
              </a:spcBef>
              <a:defRPr/>
            </a:pPr>
            <a:r>
              <a:rPr lang="en-US" sz="3200" smtClean="0"/>
              <a:t>Grades 7-12</a:t>
            </a:r>
          </a:p>
          <a:p>
            <a:pPr eaLnBrk="1" hangingPunct="1">
              <a:spcBef>
                <a:spcPct val="25000"/>
              </a:spcBef>
              <a:defRPr/>
            </a:pPr>
            <a:r>
              <a:rPr lang="en-US" sz="3600" smtClean="0"/>
              <a:t>Home Economics Related Occupations (HERO)</a:t>
            </a:r>
          </a:p>
          <a:p>
            <a:pPr lvl="1" eaLnBrk="1" hangingPunct="1">
              <a:spcBef>
                <a:spcPct val="25000"/>
              </a:spcBef>
              <a:defRPr/>
            </a:pPr>
            <a:r>
              <a:rPr lang="en-US" sz="3200" smtClean="0"/>
              <a:t>Grades 10-12</a:t>
            </a:r>
          </a:p>
        </p:txBody>
      </p:sp>
    </p:spTree>
    <p:extLst>
      <p:ext uri="{BB962C8B-B14F-4D97-AF65-F5344CB8AC3E}">
        <p14:creationId xmlns:p14="http://schemas.microsoft.com/office/powerpoint/2010/main" val="191696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381000"/>
            <a:ext cx="8229600" cy="1295400"/>
          </a:xfrm>
        </p:spPr>
        <p:txBody>
          <a:bodyPr>
            <a:normAutofit fontScale="90000"/>
          </a:bodyPr>
          <a:lstStyle/>
          <a:p>
            <a:pPr eaLnBrk="1" hangingPunct="1">
              <a:defRPr/>
            </a:pPr>
            <a:r>
              <a:rPr lang="en-US" sz="4200" smtClean="0"/>
              <a:t>Two (2) types of Standards in CTE Document</a:t>
            </a:r>
          </a:p>
        </p:txBody>
      </p:sp>
      <p:sp>
        <p:nvSpPr>
          <p:cNvPr id="132099" name="Rectangle 3"/>
          <p:cNvSpPr>
            <a:spLocks noGrp="1" noChangeArrowheads="1"/>
          </p:cNvSpPr>
          <p:nvPr>
            <p:ph type="body" idx="1"/>
          </p:nvPr>
        </p:nvSpPr>
        <p:spPr>
          <a:xfrm>
            <a:off x="457200" y="1905000"/>
            <a:ext cx="8229600" cy="3921125"/>
          </a:xfrm>
        </p:spPr>
        <p:txBody>
          <a:bodyPr/>
          <a:lstStyle/>
          <a:p>
            <a:pPr eaLnBrk="1" hangingPunct="1">
              <a:defRPr/>
            </a:pPr>
            <a:r>
              <a:rPr lang="en-US" sz="3600" u="sng" dirty="0" smtClean="0"/>
              <a:t>Anchor</a:t>
            </a:r>
            <a:r>
              <a:rPr lang="en-US" sz="3600" dirty="0" smtClean="0"/>
              <a:t> – 11 per Sector</a:t>
            </a:r>
            <a:br>
              <a:rPr lang="en-US" sz="3600" dirty="0" smtClean="0"/>
            </a:br>
            <a:endParaRPr lang="en-US" sz="3600" dirty="0" smtClean="0"/>
          </a:p>
          <a:p>
            <a:pPr eaLnBrk="1" hangingPunct="1">
              <a:defRPr/>
            </a:pPr>
            <a:r>
              <a:rPr lang="en-US" sz="3600" u="sng" dirty="0" smtClean="0"/>
              <a:t>Career Pathway</a:t>
            </a:r>
            <a:r>
              <a:rPr lang="en-US" sz="3600" dirty="0" smtClean="0"/>
              <a:t/>
            </a:r>
            <a:br>
              <a:rPr lang="en-US" sz="3600" dirty="0" smtClean="0"/>
            </a:br>
            <a:r>
              <a:rPr lang="en-US" sz="3600" dirty="0" smtClean="0"/>
              <a:t>1-7 different pathways per sector</a:t>
            </a:r>
          </a:p>
        </p:txBody>
      </p:sp>
    </p:spTree>
    <p:extLst>
      <p:ext uri="{BB962C8B-B14F-4D97-AF65-F5344CB8AC3E}">
        <p14:creationId xmlns:p14="http://schemas.microsoft.com/office/powerpoint/2010/main" val="162750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941387"/>
          </a:xfrm>
        </p:spPr>
        <p:txBody>
          <a:bodyPr>
            <a:normAutofit fontScale="90000"/>
          </a:bodyPr>
          <a:lstStyle/>
          <a:p>
            <a:pPr eaLnBrk="1" hangingPunct="1">
              <a:defRPr/>
            </a:pPr>
            <a:r>
              <a:rPr lang="en-US" sz="3600" dirty="0" smtClean="0"/>
              <a:t/>
            </a:r>
            <a:br>
              <a:rPr lang="en-US" sz="3600" dirty="0" smtClean="0"/>
            </a:br>
            <a:r>
              <a:rPr lang="en-US" sz="3600" dirty="0" smtClean="0"/>
              <a:t>ANCHOR STANDARDS</a:t>
            </a:r>
          </a:p>
        </p:txBody>
      </p:sp>
      <p:sp>
        <p:nvSpPr>
          <p:cNvPr id="9219" name="Rectangle 3"/>
          <p:cNvSpPr>
            <a:spLocks noGrp="1" noChangeArrowheads="1"/>
          </p:cNvSpPr>
          <p:nvPr>
            <p:ph type="body" idx="1"/>
          </p:nvPr>
        </p:nvSpPr>
        <p:spPr>
          <a:xfrm>
            <a:off x="533400" y="1371600"/>
            <a:ext cx="8610600" cy="5486400"/>
          </a:xfrm>
        </p:spPr>
        <p:txBody>
          <a:bodyPr>
            <a:normAutofit fontScale="92500" lnSpcReduction="10000"/>
          </a:bodyPr>
          <a:lstStyle/>
          <a:p>
            <a:pPr marL="609600" indent="-609600" eaLnBrk="1" hangingPunct="1">
              <a:lnSpc>
                <a:spcPct val="80000"/>
              </a:lnSpc>
              <a:buSzPct val="90000"/>
              <a:buFontTx/>
              <a:buAutoNum type="arabicPeriod"/>
              <a:defRPr/>
            </a:pPr>
            <a:r>
              <a:rPr lang="en-US" sz="2600" dirty="0" smtClean="0"/>
              <a:t>Academics(</a:t>
            </a:r>
            <a:r>
              <a:rPr lang="en-US" sz="2200" dirty="0" smtClean="0"/>
              <a:t>Refer to the Academic Alignment Matrix).</a:t>
            </a:r>
          </a:p>
          <a:p>
            <a:pPr marL="609600" indent="-609600" eaLnBrk="1" hangingPunct="1">
              <a:lnSpc>
                <a:spcPct val="80000"/>
              </a:lnSpc>
              <a:buSzPct val="90000"/>
              <a:buFont typeface="+mj-lt"/>
              <a:buAutoNum type="arabicPeriod"/>
              <a:defRPr/>
            </a:pPr>
            <a:r>
              <a:rPr lang="en-US" sz="2600" dirty="0" smtClean="0"/>
              <a:t>Communications </a:t>
            </a:r>
            <a:r>
              <a:rPr lang="en-US" sz="2200" dirty="0" smtClean="0"/>
              <a:t>(Direct alignment with LS 9-10, 11-12.6)</a:t>
            </a:r>
          </a:p>
          <a:p>
            <a:pPr marL="609600" indent="-609600">
              <a:buSzPct val="90000"/>
              <a:buFont typeface="+mj-lt"/>
              <a:buAutoNum type="arabicPeriod"/>
              <a:defRPr/>
            </a:pPr>
            <a:r>
              <a:rPr lang="en-US" sz="2600" dirty="0"/>
              <a:t>Career Planning and Management</a:t>
            </a:r>
          </a:p>
          <a:p>
            <a:pPr marL="609600" indent="-609600">
              <a:buSzPct val="90000"/>
              <a:buFontTx/>
              <a:buAutoNum type="arabicPeriod"/>
              <a:defRPr/>
            </a:pPr>
            <a:r>
              <a:rPr lang="en-US" sz="2600" dirty="0"/>
              <a:t>Technology</a:t>
            </a:r>
          </a:p>
          <a:p>
            <a:pPr marL="609600" indent="-609600">
              <a:buSzPct val="90000"/>
              <a:buFontTx/>
              <a:buAutoNum type="arabicPeriod"/>
              <a:defRPr/>
            </a:pPr>
            <a:r>
              <a:rPr lang="en-US" sz="2600" dirty="0"/>
              <a:t>Problem Solving and Critical Thinking</a:t>
            </a:r>
          </a:p>
          <a:p>
            <a:pPr marL="609600" indent="-609600">
              <a:buSzPct val="90000"/>
              <a:buFontTx/>
              <a:buAutoNum type="arabicPeriod"/>
              <a:defRPr/>
            </a:pPr>
            <a:r>
              <a:rPr lang="en-US" sz="2600" dirty="0"/>
              <a:t>Health and Safety</a:t>
            </a:r>
          </a:p>
          <a:p>
            <a:pPr marL="609600" indent="-609600">
              <a:buSzPct val="90000"/>
              <a:buFontTx/>
              <a:buAutoNum type="arabicPeriod"/>
              <a:defRPr/>
            </a:pPr>
            <a:r>
              <a:rPr lang="en-US" sz="2600" dirty="0"/>
              <a:t>Responsibility and Flexibility</a:t>
            </a:r>
          </a:p>
          <a:p>
            <a:pPr marL="609600" indent="-609600">
              <a:buSzPct val="90000"/>
              <a:buFont typeface="+mj-lt"/>
              <a:buAutoNum type="arabicPeriod"/>
              <a:defRPr/>
            </a:pPr>
            <a:r>
              <a:rPr lang="en-US" sz="2600" dirty="0"/>
              <a:t>Ethics and Legal </a:t>
            </a:r>
            <a:r>
              <a:rPr lang="en-US" sz="2600" dirty="0" smtClean="0"/>
              <a:t>Responsibilities</a:t>
            </a:r>
          </a:p>
          <a:p>
            <a:pPr marL="609600" indent="-609600">
              <a:buSzPct val="90000"/>
              <a:buFontTx/>
              <a:buAutoNum type="arabicPeriod"/>
              <a:defRPr/>
            </a:pPr>
            <a:r>
              <a:rPr lang="en-US" sz="2600" dirty="0" smtClean="0"/>
              <a:t>Leadership </a:t>
            </a:r>
            <a:r>
              <a:rPr lang="en-US" sz="2600" dirty="0"/>
              <a:t>and </a:t>
            </a:r>
            <a:r>
              <a:rPr lang="en-US" sz="2600" dirty="0" smtClean="0"/>
              <a:t>Teamwork (FHA-HERO</a:t>
            </a:r>
            <a:r>
              <a:rPr lang="en-US" sz="2600" dirty="0"/>
              <a:t>)</a:t>
            </a:r>
          </a:p>
          <a:p>
            <a:pPr marL="609600" indent="-609600">
              <a:buSzPct val="90000"/>
              <a:buFont typeface="+mj-lt"/>
              <a:buAutoNum type="arabicPeriod"/>
              <a:defRPr/>
            </a:pPr>
            <a:r>
              <a:rPr lang="en-US" sz="2600" b="1" dirty="0" smtClean="0"/>
              <a:t>Technical </a:t>
            </a:r>
            <a:r>
              <a:rPr lang="en-US" sz="2600" b="1" dirty="0"/>
              <a:t>Knowledge and </a:t>
            </a:r>
            <a:r>
              <a:rPr lang="en-US" sz="2600" b="1" dirty="0" smtClean="0"/>
              <a:t>Skills (CFS </a:t>
            </a:r>
            <a:r>
              <a:rPr lang="en-US" sz="2600" b="1" dirty="0"/>
              <a:t>in HECT Sectors only)</a:t>
            </a:r>
          </a:p>
          <a:p>
            <a:pPr marL="609600" indent="-609600">
              <a:buSzPct val="90000"/>
              <a:buFont typeface="+mj-lt"/>
              <a:buAutoNum type="arabicPeriod"/>
              <a:defRPr/>
            </a:pPr>
            <a:r>
              <a:rPr lang="en-US" sz="2600" dirty="0"/>
              <a:t> Demonstration and Application</a:t>
            </a:r>
          </a:p>
          <a:p>
            <a:pPr marL="609600" indent="-609600">
              <a:buSzPct val="90000"/>
              <a:buFontTx/>
              <a:buAutoNum type="arabicPeriod" startAt="3"/>
              <a:defRPr/>
            </a:pPr>
            <a:endParaRPr lang="en-US" dirty="0"/>
          </a:p>
          <a:p>
            <a:pPr marL="0" indent="0" eaLnBrk="1" hangingPunct="1">
              <a:lnSpc>
                <a:spcPct val="80000"/>
              </a:lnSpc>
              <a:buSzPct val="90000"/>
              <a:buNone/>
              <a:defRPr/>
            </a:pPr>
            <a:endParaRPr lang="en-US" dirty="0" smtClean="0"/>
          </a:p>
          <a:p>
            <a:pPr marL="609600" indent="-609600" eaLnBrk="1" hangingPunct="1">
              <a:lnSpc>
                <a:spcPct val="80000"/>
              </a:lnSpc>
              <a:buSzPct val="90000"/>
              <a:buFontTx/>
              <a:buNone/>
              <a:defRPr/>
            </a:pPr>
            <a:r>
              <a:rPr lang="en-US" dirty="0" smtClean="0"/>
              <a:t>	</a:t>
            </a:r>
            <a:endParaRPr lang="en-US" sz="3000" dirty="0" smtClean="0"/>
          </a:p>
        </p:txBody>
      </p:sp>
    </p:spTree>
    <p:extLst>
      <p:ext uri="{BB962C8B-B14F-4D97-AF65-F5344CB8AC3E}">
        <p14:creationId xmlns:p14="http://schemas.microsoft.com/office/powerpoint/2010/main" val="136303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1000">
                                          <p:stCondLst>
                                            <p:cond delay="0"/>
                                          </p:stCondLst>
                                        </p:cTn>
                                        <p:tgtEl>
                                          <p:spTgt spid="9219">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1000">
                                          <p:stCondLst>
                                            <p:cond delay="0"/>
                                          </p:stCondLst>
                                        </p:cTn>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1000">
                                          <p:stCondLst>
                                            <p:cond delay="0"/>
                                          </p:stCondLst>
                                        </p:cTn>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fade">
                                      <p:cBhvr>
                                        <p:cTn id="27" dur="1000">
                                          <p:stCondLst>
                                            <p:cond delay="0"/>
                                          </p:stCondLst>
                                        </p:cTn>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fade">
                                      <p:cBhvr>
                                        <p:cTn id="32" dur="1000">
                                          <p:stCondLst>
                                            <p:cond delay="0"/>
                                          </p:stCondLst>
                                        </p:cTn>
                                        <p:tgtEl>
                                          <p:spTgt spid="9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fade">
                                      <p:cBhvr>
                                        <p:cTn id="37" dur="1000">
                                          <p:stCondLst>
                                            <p:cond delay="0"/>
                                          </p:stCondLst>
                                        </p:cTn>
                                        <p:tgtEl>
                                          <p:spTgt spid="92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
                                            <p:txEl>
                                              <p:pRg st="6" end="6"/>
                                            </p:txEl>
                                          </p:spTgt>
                                        </p:tgtEl>
                                        <p:attrNameLst>
                                          <p:attrName>style.visibility</p:attrName>
                                        </p:attrNameLst>
                                      </p:cBhvr>
                                      <p:to>
                                        <p:strVal val="visible"/>
                                      </p:to>
                                    </p:set>
                                    <p:animEffect transition="in" filter="fade">
                                      <p:cBhvr>
                                        <p:cTn id="42" dur="1000">
                                          <p:stCondLst>
                                            <p:cond delay="0"/>
                                          </p:stCondLst>
                                        </p:cTn>
                                        <p:tgtEl>
                                          <p:spTgt spid="92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19">
                                            <p:txEl>
                                              <p:pRg st="7" end="7"/>
                                            </p:txEl>
                                          </p:spTgt>
                                        </p:tgtEl>
                                        <p:attrNameLst>
                                          <p:attrName>style.visibility</p:attrName>
                                        </p:attrNameLst>
                                      </p:cBhvr>
                                      <p:to>
                                        <p:strVal val="visible"/>
                                      </p:to>
                                    </p:set>
                                    <p:animEffect transition="in" filter="fade">
                                      <p:cBhvr>
                                        <p:cTn id="47" dur="1000">
                                          <p:stCondLst>
                                            <p:cond delay="0"/>
                                          </p:stCondLst>
                                        </p:cTn>
                                        <p:tgtEl>
                                          <p:spTgt spid="921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219">
                                            <p:txEl>
                                              <p:pRg st="8" end="8"/>
                                            </p:txEl>
                                          </p:spTgt>
                                        </p:tgtEl>
                                        <p:attrNameLst>
                                          <p:attrName>style.visibility</p:attrName>
                                        </p:attrNameLst>
                                      </p:cBhvr>
                                      <p:to>
                                        <p:strVal val="visible"/>
                                      </p:to>
                                    </p:set>
                                    <p:animEffect transition="in" filter="fade">
                                      <p:cBhvr>
                                        <p:cTn id="52" dur="1000">
                                          <p:stCondLst>
                                            <p:cond delay="0"/>
                                          </p:stCondLst>
                                        </p:cTn>
                                        <p:tgtEl>
                                          <p:spTgt spid="921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219">
                                            <p:txEl>
                                              <p:pRg st="9" end="9"/>
                                            </p:txEl>
                                          </p:spTgt>
                                        </p:tgtEl>
                                        <p:attrNameLst>
                                          <p:attrName>style.visibility</p:attrName>
                                        </p:attrNameLst>
                                      </p:cBhvr>
                                      <p:to>
                                        <p:strVal val="visible"/>
                                      </p:to>
                                    </p:set>
                                    <p:animEffect transition="in" filter="fade">
                                      <p:cBhvr>
                                        <p:cTn id="57" dur="1000">
                                          <p:stCondLst>
                                            <p:cond delay="0"/>
                                          </p:stCondLst>
                                        </p:cTn>
                                        <p:tgtEl>
                                          <p:spTgt spid="921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219">
                                            <p:txEl>
                                              <p:pRg st="10" end="10"/>
                                            </p:txEl>
                                          </p:spTgt>
                                        </p:tgtEl>
                                        <p:attrNameLst>
                                          <p:attrName>style.visibility</p:attrName>
                                        </p:attrNameLst>
                                      </p:cBhvr>
                                      <p:to>
                                        <p:strVal val="visible"/>
                                      </p:to>
                                    </p:set>
                                    <p:animEffect transition="in" filter="fade">
                                      <p:cBhvr>
                                        <p:cTn id="62" dur="1000">
                                          <p:stCondLst>
                                            <p:cond delay="0"/>
                                          </p:stCondLst>
                                        </p:cTn>
                                        <p:tgtEl>
                                          <p:spTgt spid="9219">
                                            <p:txEl>
                                              <p:pRg st="10" end="10"/>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9219">
                                            <p:txEl>
                                              <p:pRg st="13" end="13"/>
                                            </p:txEl>
                                          </p:spTgt>
                                        </p:tgtEl>
                                        <p:attrNameLst>
                                          <p:attrName>style.visibility</p:attrName>
                                        </p:attrNameLst>
                                      </p:cBhvr>
                                      <p:to>
                                        <p:strVal val="visible"/>
                                      </p:to>
                                    </p:set>
                                    <p:animEffect transition="in" filter="fade">
                                      <p:cBhvr>
                                        <p:cTn id="65" dur="1000">
                                          <p:stCondLst>
                                            <p:cond delay="0"/>
                                          </p:stCondLst>
                                        </p:cTn>
                                        <p:tgtEl>
                                          <p:spTgt spid="921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381000"/>
            <a:ext cx="8229600" cy="1093788"/>
          </a:xfrm>
        </p:spPr>
        <p:txBody>
          <a:bodyPr/>
          <a:lstStyle/>
          <a:p>
            <a:pPr eaLnBrk="1" hangingPunct="1">
              <a:defRPr/>
            </a:pPr>
            <a:r>
              <a:rPr lang="en-US" smtClean="0"/>
              <a:t>HECT Industry Sectors</a:t>
            </a:r>
          </a:p>
        </p:txBody>
      </p:sp>
      <p:sp>
        <p:nvSpPr>
          <p:cNvPr id="166915" name="Rectangle 3"/>
          <p:cNvSpPr>
            <a:spLocks noGrp="1" noChangeArrowheads="1"/>
          </p:cNvSpPr>
          <p:nvPr>
            <p:ph type="body" idx="1"/>
          </p:nvPr>
        </p:nvSpPr>
        <p:spPr>
          <a:xfrm>
            <a:off x="457200" y="2209800"/>
            <a:ext cx="8229600" cy="3124200"/>
          </a:xfrm>
        </p:spPr>
        <p:txBody>
          <a:bodyPr/>
          <a:lstStyle/>
          <a:p>
            <a:pPr eaLnBrk="1" hangingPunct="1">
              <a:spcBef>
                <a:spcPct val="25000"/>
              </a:spcBef>
              <a:defRPr/>
            </a:pPr>
            <a:r>
              <a:rPr lang="en-US" sz="3600" smtClean="0"/>
              <a:t> 3 Industry Sectors</a:t>
            </a:r>
          </a:p>
          <a:p>
            <a:pPr eaLnBrk="1" hangingPunct="1">
              <a:spcBef>
                <a:spcPct val="25000"/>
              </a:spcBef>
              <a:defRPr/>
            </a:pPr>
            <a:r>
              <a:rPr lang="en-US" sz="3600" smtClean="0"/>
              <a:t> 7 CFS Content Areas</a:t>
            </a:r>
          </a:p>
          <a:p>
            <a:pPr eaLnBrk="1" hangingPunct="1">
              <a:spcBef>
                <a:spcPct val="25000"/>
              </a:spcBef>
              <a:defRPr/>
            </a:pPr>
            <a:r>
              <a:rPr lang="en-US" sz="3600" smtClean="0"/>
              <a:t> 9 HERO Career Pathways</a:t>
            </a:r>
          </a:p>
        </p:txBody>
      </p:sp>
    </p:spTree>
    <p:extLst>
      <p:ext uri="{BB962C8B-B14F-4D97-AF65-F5344CB8AC3E}">
        <p14:creationId xmlns:p14="http://schemas.microsoft.com/office/powerpoint/2010/main" val="4260362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4946</TotalTime>
  <Words>4962</Words>
  <Application>Microsoft Office PowerPoint</Application>
  <PresentationFormat>On-screen Show (4:3)</PresentationFormat>
  <Paragraphs>708</Paragraphs>
  <Slides>46</Slides>
  <Notes>46</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Concourse</vt:lpstr>
      <vt:lpstr>Office Theme</vt:lpstr>
      <vt:lpstr>PowerPoint Presentation</vt:lpstr>
      <vt:lpstr>Target Outcomes</vt:lpstr>
      <vt:lpstr>Major New Features in CTE Standards</vt:lpstr>
      <vt:lpstr>New Model CTE Standards</vt:lpstr>
      <vt:lpstr>HECT Standards  Found in 3 Industry Sectors</vt:lpstr>
      <vt:lpstr>HECT Standards Developed for</vt:lpstr>
      <vt:lpstr>Two (2) types of Standards in CTE Document</vt:lpstr>
      <vt:lpstr> ANCHOR STANDARDS</vt:lpstr>
      <vt:lpstr>HECT Industry Sectors</vt:lpstr>
      <vt:lpstr>CFS Programs:</vt:lpstr>
      <vt:lpstr>Consumer and Family Studies  (CFS) instructors would address:</vt:lpstr>
      <vt:lpstr>CFS Standards: Found in Anchor Standard #10  HERO Standards: Found in Career Pathway Standards </vt:lpstr>
      <vt:lpstr>About CFS Standards</vt:lpstr>
      <vt:lpstr>HERO Programs:</vt:lpstr>
      <vt:lpstr>Home Economics Related Occupations (HERO*) instructors would address:</vt:lpstr>
      <vt:lpstr>COMPOSITION OF STANDARDS</vt:lpstr>
      <vt:lpstr>PowerPoint Presentation</vt:lpstr>
      <vt:lpstr>  Table of Contents  Education, Child Development, and Family Services </vt:lpstr>
      <vt:lpstr>Education, Child Development, &amp;  Family Services  CFS Crosswalk</vt:lpstr>
      <vt:lpstr>PowerPoint Presentation</vt:lpstr>
      <vt:lpstr>  Table of Contents  Fashion and Interior Design </vt:lpstr>
      <vt:lpstr>Fashion &amp; Interior Design CFS Crosswalk</vt:lpstr>
      <vt:lpstr>PowerPoint Presentation</vt:lpstr>
      <vt:lpstr>  Table of Contents  Hospitality , Tourism and Recreation </vt:lpstr>
      <vt:lpstr>Hospitality, Tourism, and Recreation CFS Crosswalk</vt:lpstr>
      <vt:lpstr>FHA-HERO Standards</vt:lpstr>
      <vt:lpstr>Recap of Course Sequence</vt:lpstr>
      <vt:lpstr>Foundation for Standards Development</vt:lpstr>
      <vt:lpstr>PowerPoint Presentation</vt:lpstr>
      <vt:lpstr>PowerPoint Presentation</vt:lpstr>
      <vt:lpstr>PowerPoint Presentation</vt:lpstr>
      <vt:lpstr>Verbs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Integration with Common Core State Standards</vt:lpstr>
      <vt:lpstr>CTE Standards Continuum</vt:lpstr>
      <vt:lpstr>Standards for  Career Ready Practice</vt:lpstr>
      <vt:lpstr>Standards for Career Ready Practice (continued)</vt:lpstr>
      <vt:lpstr>HECT Standards Resources</vt:lpstr>
      <vt:lpstr>Questions or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CTE Model Curriculum Standards Overview</dc:title>
  <dc:creator>Adams, Ronda</dc:creator>
  <cp:lastModifiedBy>Administrator</cp:lastModifiedBy>
  <cp:revision>401</cp:revision>
  <cp:lastPrinted>2014-02-27T18:10:24Z</cp:lastPrinted>
  <dcterms:created xsi:type="dcterms:W3CDTF">2012-09-19T23:23:47Z</dcterms:created>
  <dcterms:modified xsi:type="dcterms:W3CDTF">2014-02-27T18:10:31Z</dcterms:modified>
</cp:coreProperties>
</file>